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drawings/drawing1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Masters/notesMaster1.xml" ContentType="application/vnd.openxmlformats-officedocument.presentationml.notesMaster+xml"/>
  <Override PartName="/ppt/charts/style1.xml" ContentType="application/vnd.ms-office.chartstyle+xml"/>
  <Override PartName="/ppt/theme/theme1.xml" ContentType="application/vnd.openxmlformats-officedocument.theme+xml"/>
  <Override PartName="/ppt/charts/colors1.xml" ContentType="application/vnd.ms-office.chartcolorstyl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2.xml" ContentType="application/vnd.ms-office.chartcolorstyle+xml"/>
  <Override PartName="/ppt/charts/style2.xml" ContentType="application/vnd.ms-office.chart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1" r:id="rId3"/>
    <p:sldId id="279" r:id="rId4"/>
    <p:sldId id="272" r:id="rId5"/>
    <p:sldId id="284" r:id="rId6"/>
    <p:sldId id="376" r:id="rId7"/>
    <p:sldId id="377" r:id="rId8"/>
    <p:sldId id="277" r:id="rId9"/>
    <p:sldId id="258" r:id="rId10"/>
    <p:sldId id="270" r:id="rId11"/>
    <p:sldId id="273" r:id="rId12"/>
    <p:sldId id="280" r:id="rId13"/>
    <p:sldId id="278" r:id="rId14"/>
    <p:sldId id="281" r:id="rId15"/>
    <p:sldId id="282" r:id="rId16"/>
    <p:sldId id="283" r:id="rId17"/>
    <p:sldId id="276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iVo0RqrW6yl1RVSYWt+4ezkhJD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3792" autoAdjust="0"/>
  </p:normalViewPr>
  <p:slideViewPr>
    <p:cSldViewPr snapToGrid="0">
      <p:cViewPr varScale="1">
        <p:scale>
          <a:sx n="71" d="100"/>
          <a:sy n="71" d="100"/>
        </p:scale>
        <p:origin x="29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Pre-tax NPV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NPV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Calculations!$P$3:$P$16</c:f>
              <c:numCache>
                <c:formatCode>General</c:formatCode>
                <c:ptCount val="14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55</c:v>
                </c:pt>
                <c:pt idx="11">
                  <c:v>60</c:v>
                </c:pt>
                <c:pt idx="12">
                  <c:v>65</c:v>
                </c:pt>
                <c:pt idx="13">
                  <c:v>70</c:v>
                </c:pt>
              </c:numCache>
            </c:numRef>
          </c:cat>
          <c:val>
            <c:numRef>
              <c:f>Calculations!$Q$3:$Q$16</c:f>
              <c:numCache>
                <c:formatCode>0.0</c:formatCode>
                <c:ptCount val="14"/>
                <c:pt idx="0">
                  <c:v>4.0656149306764098</c:v>
                </c:pt>
                <c:pt idx="1">
                  <c:v>3.2064654182949401</c:v>
                </c:pt>
                <c:pt idx="2">
                  <c:v>2.5266138039769497</c:v>
                </c:pt>
                <c:pt idx="3">
                  <c:v>1.9805514392575401</c:v>
                </c:pt>
                <c:pt idx="4">
                  <c:v>1.5359486233600002</c:v>
                </c:pt>
                <c:pt idx="5">
                  <c:v>1.1694381395037601</c:v>
                </c:pt>
                <c:pt idx="6">
                  <c:v>0.863860312020306</c:v>
                </c:pt>
                <c:pt idx="7">
                  <c:v>0.606427962838613</c:v>
                </c:pt>
                <c:pt idx="8">
                  <c:v>0.38748218269370799</c:v>
                </c:pt>
                <c:pt idx="9">
                  <c:v>0.19963470507544601</c:v>
                </c:pt>
                <c:pt idx="10">
                  <c:v>3.7167665351688299E-2</c:v>
                </c:pt>
                <c:pt idx="11">
                  <c:v>-0.104392510032654</c:v>
                </c:pt>
                <c:pt idx="12">
                  <c:v>-0.228581634608547</c:v>
                </c:pt>
                <c:pt idx="13">
                  <c:v>-0.33822101984255298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21-476A-BBDD-486CB244B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1701240"/>
        <c:axId val="381701568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Calculations!$P$3:$P$16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5</c:v>
                      </c:pt>
                      <c:pt idx="1">
                        <c:v>10</c:v>
                      </c:pt>
                      <c:pt idx="2">
                        <c:v>15</c:v>
                      </c:pt>
                      <c:pt idx="3">
                        <c:v>20</c:v>
                      </c:pt>
                      <c:pt idx="4">
                        <c:v>25</c:v>
                      </c:pt>
                      <c:pt idx="5">
                        <c:v>30</c:v>
                      </c:pt>
                      <c:pt idx="6">
                        <c:v>35</c:v>
                      </c:pt>
                      <c:pt idx="7">
                        <c:v>40</c:v>
                      </c:pt>
                      <c:pt idx="8">
                        <c:v>45</c:v>
                      </c:pt>
                      <c:pt idx="9">
                        <c:v>50</c:v>
                      </c:pt>
                      <c:pt idx="10">
                        <c:v>55</c:v>
                      </c:pt>
                      <c:pt idx="11">
                        <c:v>60</c:v>
                      </c:pt>
                      <c:pt idx="12">
                        <c:v>65</c:v>
                      </c:pt>
                      <c:pt idx="13">
                        <c:v>70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Calculations!$Q$3:$Q$16</c15:sqref>
                        </c15:formulaRef>
                      </c:ext>
                    </c:extLst>
                    <c:numCache>
                      <c:formatCode>0.0</c:formatCode>
                      <c:ptCount val="14"/>
                      <c:pt idx="0">
                        <c:v>4.0656149306764098</c:v>
                      </c:pt>
                      <c:pt idx="1">
                        <c:v>3.2064654182949401</c:v>
                      </c:pt>
                      <c:pt idx="2">
                        <c:v>2.5266138039769497</c:v>
                      </c:pt>
                      <c:pt idx="3">
                        <c:v>1.9805514392575401</c:v>
                      </c:pt>
                      <c:pt idx="4">
                        <c:v>1.5359486233600002</c:v>
                      </c:pt>
                      <c:pt idx="5">
                        <c:v>1.1694381395037601</c:v>
                      </c:pt>
                      <c:pt idx="6">
                        <c:v>0.863860312020306</c:v>
                      </c:pt>
                      <c:pt idx="7">
                        <c:v>0.606427962838613</c:v>
                      </c:pt>
                      <c:pt idx="8">
                        <c:v>0.38748218269370799</c:v>
                      </c:pt>
                      <c:pt idx="9">
                        <c:v>0.19963470507544601</c:v>
                      </c:pt>
                      <c:pt idx="10">
                        <c:v>3.7167665351688299E-2</c:v>
                      </c:pt>
                      <c:pt idx="11">
                        <c:v>-0.104392510032654</c:v>
                      </c:pt>
                      <c:pt idx="12">
                        <c:v>-0.228581634608547</c:v>
                      </c:pt>
                      <c:pt idx="13">
                        <c:v>-0.33822101984255298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2721-476A-BBDD-486CB244BA24}"/>
                  </c:ext>
                </c:extLst>
              </c15:ser>
            </c15:filteredLineSeries>
          </c:ext>
        </c:extLst>
      </c:lineChart>
      <c:catAx>
        <c:axId val="3817012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Discount rate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701568"/>
        <c:crosses val="autoZero"/>
        <c:auto val="1"/>
        <c:lblAlgn val="ctr"/>
        <c:lblOffset val="100"/>
        <c:noMultiLvlLbl val="0"/>
      </c:catAx>
      <c:valAx>
        <c:axId val="381701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Million NPR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701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v>Pre-tax IRR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Calculations!$X$3:$X$11</c:f>
              <c:numCache>
                <c:formatCode>General</c:formatCode>
                <c:ptCount val="9"/>
                <c:pt idx="0" formatCode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Calculations!$Z$3:$Z$11</c:f>
              <c:numCache>
                <c:formatCode>0.0%</c:formatCode>
                <c:ptCount val="9"/>
                <c:pt idx="0">
                  <c:v>0.56248967109305381</c:v>
                </c:pt>
                <c:pt idx="1">
                  <c:v>0.51548599595215183</c:v>
                </c:pt>
                <c:pt idx="2">
                  <c:v>0.46777790319639512</c:v>
                </c:pt>
                <c:pt idx="3">
                  <c:v>0.41922712680932017</c:v>
                </c:pt>
                <c:pt idx="4">
                  <c:v>0.36965850377065168</c:v>
                </c:pt>
                <c:pt idx="5">
                  <c:v>0.31884626109225511</c:v>
                </c:pt>
                <c:pt idx="6">
                  <c:v>0.26649324545062969</c:v>
                </c:pt>
                <c:pt idx="7">
                  <c:v>0.21219816883953446</c:v>
                </c:pt>
                <c:pt idx="8">
                  <c:v>0.15540135009340239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3C-4BA1-BBF9-3A1BA1C311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5362000"/>
        <c:axId val="64536003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v>Pre-tax NPV</c:v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Calculations!$X$3:$X$11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 formatCode="0">
                        <c:v>0</c:v>
                      </c:pt>
                      <c:pt idx="1">
                        <c:v>5</c:v>
                      </c:pt>
                      <c:pt idx="2">
                        <c:v>10</c:v>
                      </c:pt>
                      <c:pt idx="3">
                        <c:v>15</c:v>
                      </c:pt>
                      <c:pt idx="4">
                        <c:v>20</c:v>
                      </c:pt>
                      <c:pt idx="5">
                        <c:v>25</c:v>
                      </c:pt>
                      <c:pt idx="6">
                        <c:v>30</c:v>
                      </c:pt>
                      <c:pt idx="7">
                        <c:v>35</c:v>
                      </c:pt>
                      <c:pt idx="8">
                        <c:v>40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Calculations!$Y$3:$Y$11</c15:sqref>
                        </c15:formulaRef>
                      </c:ext>
                    </c:extLst>
                    <c:numCache>
                      <c:formatCode>0.00</c:formatCode>
                      <c:ptCount val="9"/>
                      <c:pt idx="0">
                        <c:v>3.2064654182949401</c:v>
                      </c:pt>
                      <c:pt idx="1">
                        <c:v>2.8471564105892999</c:v>
                      </c:pt>
                      <c:pt idx="2">
                        <c:v>2.4878474028836699</c:v>
                      </c:pt>
                      <c:pt idx="3">
                        <c:v>2.1285383951780399</c:v>
                      </c:pt>
                      <c:pt idx="4">
                        <c:v>1.7692293874723999</c:v>
                      </c:pt>
                      <c:pt idx="5">
                        <c:v>1.4099203797667699</c:v>
                      </c:pt>
                      <c:pt idx="6">
                        <c:v>1.0506113720611399</c:v>
                      </c:pt>
                      <c:pt idx="7">
                        <c:v>0.69130236435550296</c:v>
                      </c:pt>
                      <c:pt idx="8">
                        <c:v>0.33199335664986901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6C3C-4BA1-BBF9-3A1BA1C31117}"/>
                  </c:ext>
                </c:extLst>
              </c15:ser>
            </c15:filteredLineSeries>
            <c15:filteredLineSeries>
              <c15:ser>
                <c:idx val="2"/>
                <c:order val="2"/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Calculations!$X$3:$X$11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 formatCode="0">
                        <c:v>0</c:v>
                      </c:pt>
                      <c:pt idx="1">
                        <c:v>5</c:v>
                      </c:pt>
                      <c:pt idx="2">
                        <c:v>10</c:v>
                      </c:pt>
                      <c:pt idx="3">
                        <c:v>15</c:v>
                      </c:pt>
                      <c:pt idx="4">
                        <c:v>20</c:v>
                      </c:pt>
                      <c:pt idx="5">
                        <c:v>25</c:v>
                      </c:pt>
                      <c:pt idx="6">
                        <c:v>30</c:v>
                      </c:pt>
                      <c:pt idx="7">
                        <c:v>35</c:v>
                      </c:pt>
                      <c:pt idx="8">
                        <c:v>40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Calculations!$Z$3:$Z$11</c15:sqref>
                        </c15:formulaRef>
                      </c:ext>
                    </c:extLst>
                    <c:numCache>
                      <c:formatCode>0.0%</c:formatCode>
                      <c:ptCount val="9"/>
                      <c:pt idx="0">
                        <c:v>0.56248967109305381</c:v>
                      </c:pt>
                      <c:pt idx="1">
                        <c:v>0.51548599595215183</c:v>
                      </c:pt>
                      <c:pt idx="2">
                        <c:v>0.46777790319639512</c:v>
                      </c:pt>
                      <c:pt idx="3">
                        <c:v>0.41922712680932017</c:v>
                      </c:pt>
                      <c:pt idx="4">
                        <c:v>0.36965850377065168</c:v>
                      </c:pt>
                      <c:pt idx="5">
                        <c:v>0.31884626109225511</c:v>
                      </c:pt>
                      <c:pt idx="6">
                        <c:v>0.26649324545062969</c:v>
                      </c:pt>
                      <c:pt idx="7">
                        <c:v>0.21219816883953446</c:v>
                      </c:pt>
                      <c:pt idx="8">
                        <c:v>0.15540135009340239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6C3C-4BA1-BBF9-3A1BA1C31117}"/>
                  </c:ext>
                </c:extLst>
              </c15:ser>
            </c15:filteredLineSeries>
          </c:ext>
        </c:extLst>
      </c:lineChart>
      <c:catAx>
        <c:axId val="6453620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Reduction in revenues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5360032"/>
        <c:crosses val="autoZero"/>
        <c:auto val="1"/>
        <c:lblAlgn val="ctr"/>
        <c:lblOffset val="100"/>
        <c:noMultiLvlLbl val="0"/>
      </c:catAx>
      <c:valAx>
        <c:axId val="64536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IRR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536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0.77259</cdr:x>
      <cdr:y>0.65366</cdr:y>
    </cdr:from>
    <cdr:to>
      <cdr:x>0.77259</cdr:x>
      <cdr:y>0.75468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D094B4B1-2D1B-5D20-0391-04F380C6401D}"/>
            </a:ext>
          </a:extLst>
        </cdr:cNvPr>
        <cdr:cNvCxnSpPr/>
      </cdr:nvCxnSpPr>
      <cdr:spPr>
        <a:xfrm xmlns:a="http://schemas.openxmlformats.org/drawingml/2006/main">
          <a:off x="4864268" y="2724902"/>
          <a:ext cx="0" cy="421106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0.7038</cdr:x>
      <cdr:y>0.5815</cdr:y>
    </cdr:from>
    <cdr:to>
      <cdr:x>0.87005</cdr:x>
      <cdr:y>0.65077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431130" y="2424113"/>
          <a:ext cx="1046749" cy="288758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25400">
          <a:solidFill>
            <a:srgbClr val="C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rgbClr val="C00000"/>
              </a:solidFill>
            </a:rPr>
            <a:t>IRR=56,25%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74caec7a50_0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g174caec7a50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5184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71933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7977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51338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75021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24021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25595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15788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33929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80189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72561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0" name="Google Shape;350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80945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0" name="Google Shape;350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75251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55195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5"/>
          <p:cNvSpPr txBox="1">
            <a:spLocks noGrp="1"/>
          </p:cNvSpPr>
          <p:nvPr>
            <p:ph type="title"/>
          </p:nvPr>
        </p:nvSpPr>
        <p:spPr>
          <a:xfrm>
            <a:off x="483691" y="560340"/>
            <a:ext cx="8717655" cy="594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5"/>
          <p:cNvSpPr txBox="1">
            <a:spLocks noGrp="1"/>
          </p:cNvSpPr>
          <p:nvPr>
            <p:ph type="sldNum" idx="12"/>
          </p:nvPr>
        </p:nvSpPr>
        <p:spPr>
          <a:xfrm>
            <a:off x="11455304" y="6161486"/>
            <a:ext cx="305097" cy="252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5" name="Google Shape;25;p35"/>
          <p:cNvSpPr txBox="1">
            <a:spLocks noGrp="1"/>
          </p:cNvSpPr>
          <p:nvPr>
            <p:ph type="dt" idx="10"/>
          </p:nvPr>
        </p:nvSpPr>
        <p:spPr>
          <a:xfrm>
            <a:off x="9268852" y="6163056"/>
            <a:ext cx="2000251" cy="25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32125" rIns="64275" bIns="321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5"/>
          <p:cNvSpPr txBox="1">
            <a:spLocks noGrp="1"/>
          </p:cNvSpPr>
          <p:nvPr>
            <p:ph type="body" idx="1"/>
          </p:nvPr>
        </p:nvSpPr>
        <p:spPr>
          <a:xfrm>
            <a:off x="527050" y="1412875"/>
            <a:ext cx="10176935" cy="410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5"/>
          <p:cNvSpPr txBox="1"/>
          <p:nvPr/>
        </p:nvSpPr>
        <p:spPr>
          <a:xfrm>
            <a:off x="11455304" y="6161486"/>
            <a:ext cx="305097" cy="252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5"/>
          <p:cNvSpPr/>
          <p:nvPr/>
        </p:nvSpPr>
        <p:spPr>
          <a:xfrm flipH="1">
            <a:off x="5658642" y="0"/>
            <a:ext cx="874715" cy="6858001"/>
          </a:xfrm>
          <a:custGeom>
            <a:avLst/>
            <a:gdLst/>
            <a:ahLst/>
            <a:cxnLst/>
            <a:rect l="l" t="t" r="r" b="b"/>
            <a:pathLst>
              <a:path w="874715" h="6858001" extrusionOk="0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5"/>
          <p:cNvSpPr/>
          <p:nvPr/>
        </p:nvSpPr>
        <p:spPr>
          <a:xfrm flipH="1">
            <a:off x="5658642" y="0"/>
            <a:ext cx="874715" cy="6858001"/>
          </a:xfrm>
          <a:custGeom>
            <a:avLst/>
            <a:gdLst/>
            <a:ahLst/>
            <a:cxnLst/>
            <a:rect l="l" t="t" r="r" b="b"/>
            <a:pathLst>
              <a:path w="874715" h="6858001" extrusionOk="0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rotWithShape="1">
            <a:blip r:embed="rId2">
              <a:alphaModFix amt="57000"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35" descr="Triangular abstract background"/>
          <p:cNvPicPr preferRelativeResize="0"/>
          <p:nvPr/>
        </p:nvPicPr>
        <p:blipFill rotWithShape="1">
          <a:blip r:embed="rId3">
            <a:alphaModFix amt="39000"/>
          </a:blip>
          <a:srcRect l="12360" r="25814" b="-2"/>
          <a:stretch/>
        </p:blipFill>
        <p:spPr>
          <a:xfrm>
            <a:off x="5840059" y="-1"/>
            <a:ext cx="6351941" cy="6858001"/>
          </a:xfrm>
          <a:custGeom>
            <a:avLst/>
            <a:gdLst/>
            <a:ahLst/>
            <a:cxnLst/>
            <a:rect l="l" t="t" r="r" b="b"/>
            <a:pathLst>
              <a:path w="6351941" h="6858001" extrusionOk="0">
                <a:moveTo>
                  <a:pt x="246541" y="3333751"/>
                </a:moveTo>
                <a:lnTo>
                  <a:pt x="6351941" y="3333751"/>
                </a:lnTo>
                <a:lnTo>
                  <a:pt x="6351941" y="3524252"/>
                </a:lnTo>
                <a:lnTo>
                  <a:pt x="6351941" y="6858001"/>
                </a:lnTo>
                <a:lnTo>
                  <a:pt x="137148" y="6858001"/>
                </a:lnTo>
                <a:lnTo>
                  <a:pt x="144347" y="6840738"/>
                </a:lnTo>
                <a:cubicBezTo>
                  <a:pt x="160922" y="6813278"/>
                  <a:pt x="164922" y="6786993"/>
                  <a:pt x="143585" y="6758356"/>
                </a:cubicBezTo>
                <a:cubicBezTo>
                  <a:pt x="128917" y="6738934"/>
                  <a:pt x="136157" y="6700686"/>
                  <a:pt x="153112" y="6682250"/>
                </a:cubicBezTo>
                <a:cubicBezTo>
                  <a:pt x="159208" y="6675579"/>
                  <a:pt x="165304" y="6668713"/>
                  <a:pt x="175591" y="6657533"/>
                </a:cubicBezTo>
                <a:cubicBezTo>
                  <a:pt x="128917" y="6637329"/>
                  <a:pt x="124727" y="6594765"/>
                  <a:pt x="115201" y="6553767"/>
                </a:cubicBezTo>
                <a:cubicBezTo>
                  <a:pt x="109296" y="6528663"/>
                  <a:pt x="85292" y="6522581"/>
                  <a:pt x="63193" y="6517873"/>
                </a:cubicBezTo>
                <a:cubicBezTo>
                  <a:pt x="23377" y="6509634"/>
                  <a:pt x="5851" y="6489823"/>
                  <a:pt x="9089" y="6448435"/>
                </a:cubicBezTo>
                <a:cubicBezTo>
                  <a:pt x="12709" y="6402732"/>
                  <a:pt x="18995" y="6357030"/>
                  <a:pt x="26426" y="6311718"/>
                </a:cubicBezTo>
                <a:cubicBezTo>
                  <a:pt x="31188" y="6283082"/>
                  <a:pt x="42808" y="6257190"/>
                  <a:pt x="65097" y="6236396"/>
                </a:cubicBezTo>
                <a:cubicBezTo>
                  <a:pt x="86816" y="6216194"/>
                  <a:pt x="84339" y="6211486"/>
                  <a:pt x="67003" y="6188144"/>
                </a:cubicBezTo>
                <a:cubicBezTo>
                  <a:pt x="46808" y="6160879"/>
                  <a:pt x="28140" y="6132633"/>
                  <a:pt x="10803" y="6103407"/>
                </a:cubicBezTo>
                <a:cubicBezTo>
                  <a:pt x="5279" y="6094187"/>
                  <a:pt x="5469" y="6080849"/>
                  <a:pt x="4327" y="6069276"/>
                </a:cubicBezTo>
                <a:cubicBezTo>
                  <a:pt x="2231" y="6049660"/>
                  <a:pt x="-1579" y="6029456"/>
                  <a:pt x="707" y="6010235"/>
                </a:cubicBezTo>
                <a:cubicBezTo>
                  <a:pt x="2993" y="5991797"/>
                  <a:pt x="10803" y="5973553"/>
                  <a:pt x="18613" y="5956490"/>
                </a:cubicBezTo>
                <a:cubicBezTo>
                  <a:pt x="40522" y="5908825"/>
                  <a:pt x="67765" y="5865083"/>
                  <a:pt x="107008" y="5829971"/>
                </a:cubicBezTo>
                <a:cubicBezTo>
                  <a:pt x="112152" y="5825462"/>
                  <a:pt x="114058" y="5816437"/>
                  <a:pt x="115773" y="5808982"/>
                </a:cubicBezTo>
                <a:cubicBezTo>
                  <a:pt x="118631" y="5796822"/>
                  <a:pt x="121297" y="5784268"/>
                  <a:pt x="121679" y="5771911"/>
                </a:cubicBezTo>
                <a:cubicBezTo>
                  <a:pt x="123583" y="5711889"/>
                  <a:pt x="150254" y="5664813"/>
                  <a:pt x="192927" y="5625974"/>
                </a:cubicBezTo>
                <a:cubicBezTo>
                  <a:pt x="205120" y="5614794"/>
                  <a:pt x="206454" y="5606164"/>
                  <a:pt x="192355" y="5594001"/>
                </a:cubicBezTo>
                <a:cubicBezTo>
                  <a:pt x="175973" y="5579880"/>
                  <a:pt x="182449" y="5559676"/>
                  <a:pt x="186259" y="5541432"/>
                </a:cubicBezTo>
                <a:cubicBezTo>
                  <a:pt x="190069" y="5522604"/>
                  <a:pt x="194071" y="5503576"/>
                  <a:pt x="197881" y="5484746"/>
                </a:cubicBezTo>
                <a:cubicBezTo>
                  <a:pt x="200547" y="5470820"/>
                  <a:pt x="202833" y="5457089"/>
                  <a:pt x="206072" y="5443357"/>
                </a:cubicBezTo>
                <a:cubicBezTo>
                  <a:pt x="216170" y="5400597"/>
                  <a:pt x="213122" y="5362152"/>
                  <a:pt x="182069" y="5327433"/>
                </a:cubicBezTo>
                <a:cubicBezTo>
                  <a:pt x="158256" y="5300953"/>
                  <a:pt x="151206" y="5267019"/>
                  <a:pt x="158446" y="5230926"/>
                </a:cubicBezTo>
                <a:cubicBezTo>
                  <a:pt x="159398" y="5226415"/>
                  <a:pt x="163208" y="5220727"/>
                  <a:pt x="161684" y="5217589"/>
                </a:cubicBezTo>
                <a:cubicBezTo>
                  <a:pt x="139395" y="5170316"/>
                  <a:pt x="178641" y="5132851"/>
                  <a:pt x="181117" y="5089305"/>
                </a:cubicBezTo>
                <a:cubicBezTo>
                  <a:pt x="182259" y="5070083"/>
                  <a:pt x="196357" y="5050467"/>
                  <a:pt x="207596" y="5033207"/>
                </a:cubicBezTo>
                <a:cubicBezTo>
                  <a:pt x="223028" y="5009470"/>
                  <a:pt x="237887" y="4988286"/>
                  <a:pt x="231028" y="4956119"/>
                </a:cubicBezTo>
                <a:cubicBezTo>
                  <a:pt x="223980" y="4923950"/>
                  <a:pt x="236935" y="4894527"/>
                  <a:pt x="259033" y="4870400"/>
                </a:cubicBezTo>
                <a:cubicBezTo>
                  <a:pt x="275798" y="4851963"/>
                  <a:pt x="277322" y="4831758"/>
                  <a:pt x="272560" y="4807436"/>
                </a:cubicBezTo>
                <a:cubicBezTo>
                  <a:pt x="266654" y="4777033"/>
                  <a:pt x="266272" y="4745453"/>
                  <a:pt x="262653" y="4714658"/>
                </a:cubicBezTo>
                <a:cubicBezTo>
                  <a:pt x="261891" y="4707987"/>
                  <a:pt x="259223" y="4699554"/>
                  <a:pt x="254651" y="4695629"/>
                </a:cubicBezTo>
                <a:cubicBezTo>
                  <a:pt x="197881" y="4647572"/>
                  <a:pt x="197309" y="4579901"/>
                  <a:pt x="194641" y="4513209"/>
                </a:cubicBezTo>
                <a:cubicBezTo>
                  <a:pt x="192927" y="4472804"/>
                  <a:pt x="192927" y="4432199"/>
                  <a:pt x="193879" y="4391596"/>
                </a:cubicBezTo>
                <a:cubicBezTo>
                  <a:pt x="194071" y="4377865"/>
                  <a:pt x="197119" y="4363350"/>
                  <a:pt x="202833" y="4351188"/>
                </a:cubicBezTo>
                <a:cubicBezTo>
                  <a:pt x="214836" y="4325885"/>
                  <a:pt x="230456" y="4302544"/>
                  <a:pt x="242649" y="4277434"/>
                </a:cubicBezTo>
                <a:cubicBezTo>
                  <a:pt x="247413" y="4268022"/>
                  <a:pt x="247603" y="4255860"/>
                  <a:pt x="248365" y="4244874"/>
                </a:cubicBezTo>
                <a:cubicBezTo>
                  <a:pt x="249889" y="4225456"/>
                  <a:pt x="245317" y="4203880"/>
                  <a:pt x="252175" y="4187207"/>
                </a:cubicBezTo>
                <a:cubicBezTo>
                  <a:pt x="269892" y="4143856"/>
                  <a:pt x="265892" y="4103253"/>
                  <a:pt x="248365" y="4062061"/>
                </a:cubicBezTo>
                <a:cubicBezTo>
                  <a:pt x="223790" y="4004392"/>
                  <a:pt x="225694" y="3949864"/>
                  <a:pt x="264557" y="3898864"/>
                </a:cubicBezTo>
                <a:cubicBezTo>
                  <a:pt x="282084" y="3875915"/>
                  <a:pt x="273702" y="3853553"/>
                  <a:pt x="259605" y="3834135"/>
                </a:cubicBezTo>
                <a:cubicBezTo>
                  <a:pt x="243221" y="3811773"/>
                  <a:pt x="239031" y="3790000"/>
                  <a:pt x="251031" y="3764306"/>
                </a:cubicBezTo>
                <a:cubicBezTo>
                  <a:pt x="253699" y="3758615"/>
                  <a:pt x="252365" y="3750574"/>
                  <a:pt x="251413" y="3743904"/>
                </a:cubicBezTo>
                <a:lnTo>
                  <a:pt x="250057" y="3725050"/>
                </a:lnTo>
                <a:lnTo>
                  <a:pt x="237709" y="3723373"/>
                </a:lnTo>
                <a:cubicBezTo>
                  <a:pt x="208187" y="3719139"/>
                  <a:pt x="178620" y="3715145"/>
                  <a:pt x="148511" y="3712740"/>
                </a:cubicBezTo>
                <a:lnTo>
                  <a:pt x="148495" y="3712740"/>
                </a:lnTo>
                <a:lnTo>
                  <a:pt x="148510" y="3712739"/>
                </a:lnTo>
                <a:cubicBezTo>
                  <a:pt x="178619" y="3715144"/>
                  <a:pt x="208186" y="3719138"/>
                  <a:pt x="237708" y="3723372"/>
                </a:cubicBezTo>
                <a:lnTo>
                  <a:pt x="250056" y="3725049"/>
                </a:lnTo>
                <a:lnTo>
                  <a:pt x="247364" y="3687609"/>
                </a:lnTo>
                <a:cubicBezTo>
                  <a:pt x="248888" y="3669416"/>
                  <a:pt x="255126" y="3652106"/>
                  <a:pt x="271605" y="3636610"/>
                </a:cubicBezTo>
                <a:cubicBezTo>
                  <a:pt x="278083" y="3630528"/>
                  <a:pt x="280749" y="3620328"/>
                  <a:pt x="285131" y="3612089"/>
                </a:cubicBezTo>
                <a:cubicBezTo>
                  <a:pt x="303040" y="3577567"/>
                  <a:pt x="301324" y="3578940"/>
                  <a:pt x="279607" y="3548145"/>
                </a:cubicBezTo>
                <a:lnTo>
                  <a:pt x="265966" y="3524252"/>
                </a:lnTo>
                <a:lnTo>
                  <a:pt x="263914" y="3520658"/>
                </a:lnTo>
                <a:cubicBezTo>
                  <a:pt x="259699" y="3510777"/>
                  <a:pt x="257032" y="3500578"/>
                  <a:pt x="257508" y="3491262"/>
                </a:cubicBezTo>
                <a:cubicBezTo>
                  <a:pt x="258936" y="3463164"/>
                  <a:pt x="258293" y="3435408"/>
                  <a:pt x="256120" y="3407910"/>
                </a:cubicBezTo>
                <a:lnTo>
                  <a:pt x="252069" y="3376550"/>
                </a:lnTo>
                <a:close/>
                <a:moveTo>
                  <a:pt x="620963" y="0"/>
                </a:moveTo>
                <a:lnTo>
                  <a:pt x="6351941" y="0"/>
                </a:lnTo>
                <a:lnTo>
                  <a:pt x="6351941" y="3333750"/>
                </a:lnTo>
                <a:lnTo>
                  <a:pt x="246541" y="3333750"/>
                </a:lnTo>
                <a:lnTo>
                  <a:pt x="245553" y="3326101"/>
                </a:lnTo>
                <a:cubicBezTo>
                  <a:pt x="236171" y="3271963"/>
                  <a:pt x="222835" y="3218512"/>
                  <a:pt x="209881" y="3165061"/>
                </a:cubicBezTo>
                <a:cubicBezTo>
                  <a:pt x="193878" y="3099154"/>
                  <a:pt x="192926" y="3034817"/>
                  <a:pt x="209119" y="2968910"/>
                </a:cubicBezTo>
                <a:cubicBezTo>
                  <a:pt x="220931" y="2921245"/>
                  <a:pt x="201498" y="2876129"/>
                  <a:pt x="188164" y="2831604"/>
                </a:cubicBezTo>
                <a:cubicBezTo>
                  <a:pt x="185498" y="2822385"/>
                  <a:pt x="175020" y="2813754"/>
                  <a:pt x="166065" y="2808850"/>
                </a:cubicBezTo>
                <a:cubicBezTo>
                  <a:pt x="134440" y="2791196"/>
                  <a:pt x="129488" y="2761970"/>
                  <a:pt x="142632" y="2725094"/>
                </a:cubicBezTo>
                <a:cubicBezTo>
                  <a:pt x="152921" y="2695868"/>
                  <a:pt x="166637" y="2669191"/>
                  <a:pt x="191022" y="2645455"/>
                </a:cubicBezTo>
                <a:cubicBezTo>
                  <a:pt x="219597" y="2617603"/>
                  <a:pt x="252174" y="2588768"/>
                  <a:pt x="264176" y="2545615"/>
                </a:cubicBezTo>
                <a:cubicBezTo>
                  <a:pt x="269319" y="2526980"/>
                  <a:pt x="270081" y="2510897"/>
                  <a:pt x="264746" y="2491281"/>
                </a:cubicBezTo>
                <a:cubicBezTo>
                  <a:pt x="254460" y="2453227"/>
                  <a:pt x="247220" y="2414980"/>
                  <a:pt x="279035" y="2379279"/>
                </a:cubicBezTo>
                <a:cubicBezTo>
                  <a:pt x="296562" y="2359664"/>
                  <a:pt x="307802" y="2333183"/>
                  <a:pt x="303420" y="2301603"/>
                </a:cubicBezTo>
                <a:cubicBezTo>
                  <a:pt x="297896" y="2262177"/>
                  <a:pt x="311802" y="2226281"/>
                  <a:pt x="332377" y="2192740"/>
                </a:cubicBezTo>
                <a:cubicBezTo>
                  <a:pt x="339807" y="2180774"/>
                  <a:pt x="343997" y="2166063"/>
                  <a:pt x="347617" y="2152137"/>
                </a:cubicBezTo>
                <a:cubicBezTo>
                  <a:pt x="356000" y="2119968"/>
                  <a:pt x="363430" y="2087602"/>
                  <a:pt x="370288" y="2055042"/>
                </a:cubicBezTo>
                <a:cubicBezTo>
                  <a:pt x="376002" y="2028365"/>
                  <a:pt x="380194" y="2001493"/>
                  <a:pt x="385147" y="1974618"/>
                </a:cubicBezTo>
                <a:cubicBezTo>
                  <a:pt x="390481" y="1945197"/>
                  <a:pt x="402865" y="1921855"/>
                  <a:pt x="431630" y="1909694"/>
                </a:cubicBezTo>
                <a:cubicBezTo>
                  <a:pt x="440774" y="1905771"/>
                  <a:pt x="448015" y="1896356"/>
                  <a:pt x="455635" y="1888901"/>
                </a:cubicBezTo>
                <a:cubicBezTo>
                  <a:pt x="461159" y="1883606"/>
                  <a:pt x="465351" y="1876543"/>
                  <a:pt x="471065" y="1871640"/>
                </a:cubicBezTo>
                <a:cubicBezTo>
                  <a:pt x="501166" y="1845943"/>
                  <a:pt x="531455" y="1820640"/>
                  <a:pt x="561556" y="1795142"/>
                </a:cubicBezTo>
                <a:cubicBezTo>
                  <a:pt x="564414" y="1792590"/>
                  <a:pt x="567843" y="1789845"/>
                  <a:pt x="569177" y="1786511"/>
                </a:cubicBezTo>
                <a:cubicBezTo>
                  <a:pt x="583083" y="1751988"/>
                  <a:pt x="596227" y="1717073"/>
                  <a:pt x="610898" y="1682944"/>
                </a:cubicBezTo>
                <a:cubicBezTo>
                  <a:pt x="616612" y="1669800"/>
                  <a:pt x="623660" y="1656267"/>
                  <a:pt x="633567" y="1646459"/>
                </a:cubicBezTo>
                <a:cubicBezTo>
                  <a:pt x="656047" y="1624098"/>
                  <a:pt x="680432" y="1603698"/>
                  <a:pt x="690148" y="1571529"/>
                </a:cubicBezTo>
                <a:cubicBezTo>
                  <a:pt x="693005" y="1562114"/>
                  <a:pt x="694529" y="1550935"/>
                  <a:pt x="692053" y="1541910"/>
                </a:cubicBezTo>
                <a:cubicBezTo>
                  <a:pt x="681766" y="1505229"/>
                  <a:pt x="669002" y="1469335"/>
                  <a:pt x="658144" y="1432851"/>
                </a:cubicBezTo>
                <a:cubicBezTo>
                  <a:pt x="651475" y="1409705"/>
                  <a:pt x="643473" y="1388716"/>
                  <a:pt x="619850" y="1377535"/>
                </a:cubicBezTo>
                <a:cubicBezTo>
                  <a:pt x="613184" y="1374398"/>
                  <a:pt x="605944" y="1365570"/>
                  <a:pt x="604610" y="1358313"/>
                </a:cubicBezTo>
                <a:cubicBezTo>
                  <a:pt x="596037" y="1311630"/>
                  <a:pt x="591847" y="1265534"/>
                  <a:pt x="620994" y="1222576"/>
                </a:cubicBezTo>
                <a:cubicBezTo>
                  <a:pt x="627280" y="1213555"/>
                  <a:pt x="627280" y="1196684"/>
                  <a:pt x="624614" y="1184720"/>
                </a:cubicBezTo>
                <a:cubicBezTo>
                  <a:pt x="614708" y="1138623"/>
                  <a:pt x="611278" y="1094882"/>
                  <a:pt x="642903" y="1054866"/>
                </a:cubicBezTo>
                <a:cubicBezTo>
                  <a:pt x="646713" y="1050159"/>
                  <a:pt x="643283" y="1035056"/>
                  <a:pt x="638521" y="1027995"/>
                </a:cubicBezTo>
                <a:cubicBezTo>
                  <a:pt x="592037" y="959929"/>
                  <a:pt x="590893" y="922662"/>
                  <a:pt x="634901" y="853028"/>
                </a:cubicBezTo>
                <a:cubicBezTo>
                  <a:pt x="637759" y="848516"/>
                  <a:pt x="640997" y="842633"/>
                  <a:pt x="645379" y="840866"/>
                </a:cubicBezTo>
                <a:cubicBezTo>
                  <a:pt x="673384" y="828900"/>
                  <a:pt x="674146" y="803401"/>
                  <a:pt x="676432" y="778095"/>
                </a:cubicBezTo>
                <a:cubicBezTo>
                  <a:pt x="678908" y="750244"/>
                  <a:pt x="682146" y="722389"/>
                  <a:pt x="684432" y="694341"/>
                </a:cubicBezTo>
                <a:cubicBezTo>
                  <a:pt x="684814" y="689436"/>
                  <a:pt x="683290" y="683943"/>
                  <a:pt x="681574" y="679040"/>
                </a:cubicBezTo>
                <a:cubicBezTo>
                  <a:pt x="675288" y="660210"/>
                  <a:pt x="666144" y="641968"/>
                  <a:pt x="662334" y="622548"/>
                </a:cubicBezTo>
                <a:cubicBezTo>
                  <a:pt x="654141" y="580573"/>
                  <a:pt x="637759" y="539970"/>
                  <a:pt x="644427" y="495638"/>
                </a:cubicBezTo>
                <a:cubicBezTo>
                  <a:pt x="645569" y="487990"/>
                  <a:pt x="640045" y="479162"/>
                  <a:pt x="637949" y="470924"/>
                </a:cubicBezTo>
                <a:cubicBezTo>
                  <a:pt x="634329" y="456017"/>
                  <a:pt x="629186" y="441500"/>
                  <a:pt x="627852" y="426397"/>
                </a:cubicBezTo>
                <a:cubicBezTo>
                  <a:pt x="624422" y="386383"/>
                  <a:pt x="621374" y="345976"/>
                  <a:pt x="621184" y="305764"/>
                </a:cubicBezTo>
                <a:cubicBezTo>
                  <a:pt x="620994" y="286346"/>
                  <a:pt x="628232" y="266927"/>
                  <a:pt x="631091" y="247312"/>
                </a:cubicBezTo>
                <a:cubicBezTo>
                  <a:pt x="632425" y="238486"/>
                  <a:pt x="634711" y="224165"/>
                  <a:pt x="630519" y="221224"/>
                </a:cubicBezTo>
                <a:cubicBezTo>
                  <a:pt x="598706" y="198471"/>
                  <a:pt x="604802" y="166498"/>
                  <a:pt x="605182" y="134133"/>
                </a:cubicBezTo>
                <a:cubicBezTo>
                  <a:pt x="605563" y="98433"/>
                  <a:pt x="612469" y="63322"/>
                  <a:pt x="617850" y="2799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32" name="Google Shape;32;p35" descr="Shape,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1043" y="166079"/>
            <a:ext cx="788521" cy="788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4053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200" b="1">
                <a:latin typeface="Tw Cen MT" panose="020B0602020104020603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" name="Google Shape;45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w Cen MT" panose="020B0602020104020603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29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4053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4053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4053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4053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5" name="Google Shape;15;p33"/>
          <p:cNvSpPr txBox="1"/>
          <p:nvPr/>
        </p:nvSpPr>
        <p:spPr>
          <a:xfrm>
            <a:off x="11455304" y="6161486"/>
            <a:ext cx="305097" cy="252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de-DE"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3"/>
          <p:cNvSpPr txBox="1"/>
          <p:nvPr/>
        </p:nvSpPr>
        <p:spPr>
          <a:xfrm>
            <a:off x="11455304" y="6161486"/>
            <a:ext cx="305097" cy="252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3"/>
          <p:cNvSpPr/>
          <p:nvPr/>
        </p:nvSpPr>
        <p:spPr>
          <a:xfrm flipH="1">
            <a:off x="5658642" y="0"/>
            <a:ext cx="874715" cy="6858001"/>
          </a:xfrm>
          <a:custGeom>
            <a:avLst/>
            <a:gdLst/>
            <a:ahLst/>
            <a:cxnLst/>
            <a:rect l="l" t="t" r="r" b="b"/>
            <a:pathLst>
              <a:path w="874715" h="6858001" extrusionOk="0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3"/>
          <p:cNvSpPr/>
          <p:nvPr/>
        </p:nvSpPr>
        <p:spPr>
          <a:xfrm flipH="1">
            <a:off x="5658642" y="0"/>
            <a:ext cx="874715" cy="6858001"/>
          </a:xfrm>
          <a:custGeom>
            <a:avLst/>
            <a:gdLst/>
            <a:ahLst/>
            <a:cxnLst/>
            <a:rect l="l" t="t" r="r" b="b"/>
            <a:pathLst>
              <a:path w="874715" h="6858001" extrusionOk="0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rotWithShape="1">
            <a:blip r:embed="rId13">
              <a:alphaModFix amt="57000"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33" descr="Triangular abstract background"/>
          <p:cNvPicPr preferRelativeResize="0"/>
          <p:nvPr/>
        </p:nvPicPr>
        <p:blipFill rotWithShape="1">
          <a:blip r:embed="rId14">
            <a:alphaModFix amt="43000"/>
          </a:blip>
          <a:srcRect l="12360" r="25814" b="-2"/>
          <a:stretch/>
        </p:blipFill>
        <p:spPr>
          <a:xfrm>
            <a:off x="5840059" y="-1"/>
            <a:ext cx="6351941" cy="6858001"/>
          </a:xfrm>
          <a:custGeom>
            <a:avLst/>
            <a:gdLst/>
            <a:ahLst/>
            <a:cxnLst/>
            <a:rect l="l" t="t" r="r" b="b"/>
            <a:pathLst>
              <a:path w="6351941" h="6858001" extrusionOk="0">
                <a:moveTo>
                  <a:pt x="246541" y="3333751"/>
                </a:moveTo>
                <a:lnTo>
                  <a:pt x="6351941" y="3333751"/>
                </a:lnTo>
                <a:lnTo>
                  <a:pt x="6351941" y="3524252"/>
                </a:lnTo>
                <a:lnTo>
                  <a:pt x="6351941" y="6858001"/>
                </a:lnTo>
                <a:lnTo>
                  <a:pt x="137148" y="6858001"/>
                </a:lnTo>
                <a:lnTo>
                  <a:pt x="144347" y="6840738"/>
                </a:lnTo>
                <a:cubicBezTo>
                  <a:pt x="160922" y="6813278"/>
                  <a:pt x="164922" y="6786993"/>
                  <a:pt x="143585" y="6758356"/>
                </a:cubicBezTo>
                <a:cubicBezTo>
                  <a:pt x="128917" y="6738934"/>
                  <a:pt x="136157" y="6700686"/>
                  <a:pt x="153112" y="6682250"/>
                </a:cubicBezTo>
                <a:cubicBezTo>
                  <a:pt x="159208" y="6675579"/>
                  <a:pt x="165304" y="6668713"/>
                  <a:pt x="175591" y="6657533"/>
                </a:cubicBezTo>
                <a:cubicBezTo>
                  <a:pt x="128917" y="6637329"/>
                  <a:pt x="124727" y="6594765"/>
                  <a:pt x="115201" y="6553767"/>
                </a:cubicBezTo>
                <a:cubicBezTo>
                  <a:pt x="109296" y="6528663"/>
                  <a:pt x="85292" y="6522581"/>
                  <a:pt x="63193" y="6517873"/>
                </a:cubicBezTo>
                <a:cubicBezTo>
                  <a:pt x="23377" y="6509634"/>
                  <a:pt x="5851" y="6489823"/>
                  <a:pt x="9089" y="6448435"/>
                </a:cubicBezTo>
                <a:cubicBezTo>
                  <a:pt x="12709" y="6402732"/>
                  <a:pt x="18995" y="6357030"/>
                  <a:pt x="26426" y="6311718"/>
                </a:cubicBezTo>
                <a:cubicBezTo>
                  <a:pt x="31188" y="6283082"/>
                  <a:pt x="42808" y="6257190"/>
                  <a:pt x="65097" y="6236396"/>
                </a:cubicBezTo>
                <a:cubicBezTo>
                  <a:pt x="86816" y="6216194"/>
                  <a:pt x="84339" y="6211486"/>
                  <a:pt x="67003" y="6188144"/>
                </a:cubicBezTo>
                <a:cubicBezTo>
                  <a:pt x="46808" y="6160879"/>
                  <a:pt x="28140" y="6132633"/>
                  <a:pt x="10803" y="6103407"/>
                </a:cubicBezTo>
                <a:cubicBezTo>
                  <a:pt x="5279" y="6094187"/>
                  <a:pt x="5469" y="6080849"/>
                  <a:pt x="4327" y="6069276"/>
                </a:cubicBezTo>
                <a:cubicBezTo>
                  <a:pt x="2231" y="6049660"/>
                  <a:pt x="-1579" y="6029456"/>
                  <a:pt x="707" y="6010235"/>
                </a:cubicBezTo>
                <a:cubicBezTo>
                  <a:pt x="2993" y="5991797"/>
                  <a:pt x="10803" y="5973553"/>
                  <a:pt x="18613" y="5956490"/>
                </a:cubicBezTo>
                <a:cubicBezTo>
                  <a:pt x="40522" y="5908825"/>
                  <a:pt x="67765" y="5865083"/>
                  <a:pt x="107008" y="5829971"/>
                </a:cubicBezTo>
                <a:cubicBezTo>
                  <a:pt x="112152" y="5825462"/>
                  <a:pt x="114058" y="5816437"/>
                  <a:pt x="115773" y="5808982"/>
                </a:cubicBezTo>
                <a:cubicBezTo>
                  <a:pt x="118631" y="5796822"/>
                  <a:pt x="121297" y="5784268"/>
                  <a:pt x="121679" y="5771911"/>
                </a:cubicBezTo>
                <a:cubicBezTo>
                  <a:pt x="123583" y="5711889"/>
                  <a:pt x="150254" y="5664813"/>
                  <a:pt x="192927" y="5625974"/>
                </a:cubicBezTo>
                <a:cubicBezTo>
                  <a:pt x="205120" y="5614794"/>
                  <a:pt x="206454" y="5606164"/>
                  <a:pt x="192355" y="5594001"/>
                </a:cubicBezTo>
                <a:cubicBezTo>
                  <a:pt x="175973" y="5579880"/>
                  <a:pt x="182449" y="5559676"/>
                  <a:pt x="186259" y="5541432"/>
                </a:cubicBezTo>
                <a:cubicBezTo>
                  <a:pt x="190069" y="5522604"/>
                  <a:pt x="194071" y="5503576"/>
                  <a:pt x="197881" y="5484746"/>
                </a:cubicBezTo>
                <a:cubicBezTo>
                  <a:pt x="200547" y="5470820"/>
                  <a:pt x="202833" y="5457089"/>
                  <a:pt x="206072" y="5443357"/>
                </a:cubicBezTo>
                <a:cubicBezTo>
                  <a:pt x="216170" y="5400597"/>
                  <a:pt x="213122" y="5362152"/>
                  <a:pt x="182069" y="5327433"/>
                </a:cubicBezTo>
                <a:cubicBezTo>
                  <a:pt x="158256" y="5300953"/>
                  <a:pt x="151206" y="5267019"/>
                  <a:pt x="158446" y="5230926"/>
                </a:cubicBezTo>
                <a:cubicBezTo>
                  <a:pt x="159398" y="5226415"/>
                  <a:pt x="163208" y="5220727"/>
                  <a:pt x="161684" y="5217589"/>
                </a:cubicBezTo>
                <a:cubicBezTo>
                  <a:pt x="139395" y="5170316"/>
                  <a:pt x="178641" y="5132851"/>
                  <a:pt x="181117" y="5089305"/>
                </a:cubicBezTo>
                <a:cubicBezTo>
                  <a:pt x="182259" y="5070083"/>
                  <a:pt x="196357" y="5050467"/>
                  <a:pt x="207596" y="5033207"/>
                </a:cubicBezTo>
                <a:cubicBezTo>
                  <a:pt x="223028" y="5009470"/>
                  <a:pt x="237887" y="4988286"/>
                  <a:pt x="231028" y="4956119"/>
                </a:cubicBezTo>
                <a:cubicBezTo>
                  <a:pt x="223980" y="4923950"/>
                  <a:pt x="236935" y="4894527"/>
                  <a:pt x="259033" y="4870400"/>
                </a:cubicBezTo>
                <a:cubicBezTo>
                  <a:pt x="275798" y="4851963"/>
                  <a:pt x="277322" y="4831758"/>
                  <a:pt x="272560" y="4807436"/>
                </a:cubicBezTo>
                <a:cubicBezTo>
                  <a:pt x="266654" y="4777033"/>
                  <a:pt x="266272" y="4745453"/>
                  <a:pt x="262653" y="4714658"/>
                </a:cubicBezTo>
                <a:cubicBezTo>
                  <a:pt x="261891" y="4707987"/>
                  <a:pt x="259223" y="4699554"/>
                  <a:pt x="254651" y="4695629"/>
                </a:cubicBezTo>
                <a:cubicBezTo>
                  <a:pt x="197881" y="4647572"/>
                  <a:pt x="197309" y="4579901"/>
                  <a:pt x="194641" y="4513209"/>
                </a:cubicBezTo>
                <a:cubicBezTo>
                  <a:pt x="192927" y="4472804"/>
                  <a:pt x="192927" y="4432199"/>
                  <a:pt x="193879" y="4391596"/>
                </a:cubicBezTo>
                <a:cubicBezTo>
                  <a:pt x="194071" y="4377865"/>
                  <a:pt x="197119" y="4363350"/>
                  <a:pt x="202833" y="4351188"/>
                </a:cubicBezTo>
                <a:cubicBezTo>
                  <a:pt x="214836" y="4325885"/>
                  <a:pt x="230456" y="4302544"/>
                  <a:pt x="242649" y="4277434"/>
                </a:cubicBezTo>
                <a:cubicBezTo>
                  <a:pt x="247413" y="4268022"/>
                  <a:pt x="247603" y="4255860"/>
                  <a:pt x="248365" y="4244874"/>
                </a:cubicBezTo>
                <a:cubicBezTo>
                  <a:pt x="249889" y="4225456"/>
                  <a:pt x="245317" y="4203880"/>
                  <a:pt x="252175" y="4187207"/>
                </a:cubicBezTo>
                <a:cubicBezTo>
                  <a:pt x="269892" y="4143856"/>
                  <a:pt x="265892" y="4103253"/>
                  <a:pt x="248365" y="4062061"/>
                </a:cubicBezTo>
                <a:cubicBezTo>
                  <a:pt x="223790" y="4004392"/>
                  <a:pt x="225694" y="3949864"/>
                  <a:pt x="264557" y="3898864"/>
                </a:cubicBezTo>
                <a:cubicBezTo>
                  <a:pt x="282084" y="3875915"/>
                  <a:pt x="273702" y="3853553"/>
                  <a:pt x="259605" y="3834135"/>
                </a:cubicBezTo>
                <a:cubicBezTo>
                  <a:pt x="243221" y="3811773"/>
                  <a:pt x="239031" y="3790000"/>
                  <a:pt x="251031" y="3764306"/>
                </a:cubicBezTo>
                <a:cubicBezTo>
                  <a:pt x="253699" y="3758615"/>
                  <a:pt x="252365" y="3750574"/>
                  <a:pt x="251413" y="3743904"/>
                </a:cubicBezTo>
                <a:lnTo>
                  <a:pt x="250057" y="3725050"/>
                </a:lnTo>
                <a:lnTo>
                  <a:pt x="237709" y="3723373"/>
                </a:lnTo>
                <a:cubicBezTo>
                  <a:pt x="208187" y="3719139"/>
                  <a:pt x="178620" y="3715145"/>
                  <a:pt x="148511" y="3712740"/>
                </a:cubicBezTo>
                <a:lnTo>
                  <a:pt x="148495" y="3712740"/>
                </a:lnTo>
                <a:lnTo>
                  <a:pt x="148510" y="3712739"/>
                </a:lnTo>
                <a:cubicBezTo>
                  <a:pt x="178619" y="3715144"/>
                  <a:pt x="208186" y="3719138"/>
                  <a:pt x="237708" y="3723372"/>
                </a:cubicBezTo>
                <a:lnTo>
                  <a:pt x="250056" y="3725049"/>
                </a:lnTo>
                <a:lnTo>
                  <a:pt x="247364" y="3687609"/>
                </a:lnTo>
                <a:cubicBezTo>
                  <a:pt x="248888" y="3669416"/>
                  <a:pt x="255126" y="3652106"/>
                  <a:pt x="271605" y="3636610"/>
                </a:cubicBezTo>
                <a:cubicBezTo>
                  <a:pt x="278083" y="3630528"/>
                  <a:pt x="280749" y="3620328"/>
                  <a:pt x="285131" y="3612089"/>
                </a:cubicBezTo>
                <a:cubicBezTo>
                  <a:pt x="303040" y="3577567"/>
                  <a:pt x="301324" y="3578940"/>
                  <a:pt x="279607" y="3548145"/>
                </a:cubicBezTo>
                <a:lnTo>
                  <a:pt x="265966" y="3524252"/>
                </a:lnTo>
                <a:lnTo>
                  <a:pt x="263914" y="3520658"/>
                </a:lnTo>
                <a:cubicBezTo>
                  <a:pt x="259699" y="3510777"/>
                  <a:pt x="257032" y="3500578"/>
                  <a:pt x="257508" y="3491262"/>
                </a:cubicBezTo>
                <a:cubicBezTo>
                  <a:pt x="258936" y="3463164"/>
                  <a:pt x="258293" y="3435408"/>
                  <a:pt x="256120" y="3407910"/>
                </a:cubicBezTo>
                <a:lnTo>
                  <a:pt x="252069" y="3376550"/>
                </a:lnTo>
                <a:close/>
                <a:moveTo>
                  <a:pt x="620963" y="0"/>
                </a:moveTo>
                <a:lnTo>
                  <a:pt x="6351941" y="0"/>
                </a:lnTo>
                <a:lnTo>
                  <a:pt x="6351941" y="3333750"/>
                </a:lnTo>
                <a:lnTo>
                  <a:pt x="246541" y="3333750"/>
                </a:lnTo>
                <a:lnTo>
                  <a:pt x="245553" y="3326101"/>
                </a:lnTo>
                <a:cubicBezTo>
                  <a:pt x="236171" y="3271963"/>
                  <a:pt x="222835" y="3218512"/>
                  <a:pt x="209881" y="3165061"/>
                </a:cubicBezTo>
                <a:cubicBezTo>
                  <a:pt x="193878" y="3099154"/>
                  <a:pt x="192926" y="3034817"/>
                  <a:pt x="209119" y="2968910"/>
                </a:cubicBezTo>
                <a:cubicBezTo>
                  <a:pt x="220931" y="2921245"/>
                  <a:pt x="201498" y="2876129"/>
                  <a:pt x="188164" y="2831604"/>
                </a:cubicBezTo>
                <a:cubicBezTo>
                  <a:pt x="185498" y="2822385"/>
                  <a:pt x="175020" y="2813754"/>
                  <a:pt x="166065" y="2808850"/>
                </a:cubicBezTo>
                <a:cubicBezTo>
                  <a:pt x="134440" y="2791196"/>
                  <a:pt x="129488" y="2761970"/>
                  <a:pt x="142632" y="2725094"/>
                </a:cubicBezTo>
                <a:cubicBezTo>
                  <a:pt x="152921" y="2695868"/>
                  <a:pt x="166637" y="2669191"/>
                  <a:pt x="191022" y="2645455"/>
                </a:cubicBezTo>
                <a:cubicBezTo>
                  <a:pt x="219597" y="2617603"/>
                  <a:pt x="252174" y="2588768"/>
                  <a:pt x="264176" y="2545615"/>
                </a:cubicBezTo>
                <a:cubicBezTo>
                  <a:pt x="269319" y="2526980"/>
                  <a:pt x="270081" y="2510897"/>
                  <a:pt x="264746" y="2491281"/>
                </a:cubicBezTo>
                <a:cubicBezTo>
                  <a:pt x="254460" y="2453227"/>
                  <a:pt x="247220" y="2414980"/>
                  <a:pt x="279035" y="2379279"/>
                </a:cubicBezTo>
                <a:cubicBezTo>
                  <a:pt x="296562" y="2359664"/>
                  <a:pt x="307802" y="2333183"/>
                  <a:pt x="303420" y="2301603"/>
                </a:cubicBezTo>
                <a:cubicBezTo>
                  <a:pt x="297896" y="2262177"/>
                  <a:pt x="311802" y="2226281"/>
                  <a:pt x="332377" y="2192740"/>
                </a:cubicBezTo>
                <a:cubicBezTo>
                  <a:pt x="339807" y="2180774"/>
                  <a:pt x="343997" y="2166063"/>
                  <a:pt x="347617" y="2152137"/>
                </a:cubicBezTo>
                <a:cubicBezTo>
                  <a:pt x="356000" y="2119968"/>
                  <a:pt x="363430" y="2087602"/>
                  <a:pt x="370288" y="2055042"/>
                </a:cubicBezTo>
                <a:cubicBezTo>
                  <a:pt x="376002" y="2028365"/>
                  <a:pt x="380194" y="2001493"/>
                  <a:pt x="385147" y="1974618"/>
                </a:cubicBezTo>
                <a:cubicBezTo>
                  <a:pt x="390481" y="1945197"/>
                  <a:pt x="402865" y="1921855"/>
                  <a:pt x="431630" y="1909694"/>
                </a:cubicBezTo>
                <a:cubicBezTo>
                  <a:pt x="440774" y="1905771"/>
                  <a:pt x="448015" y="1896356"/>
                  <a:pt x="455635" y="1888901"/>
                </a:cubicBezTo>
                <a:cubicBezTo>
                  <a:pt x="461159" y="1883606"/>
                  <a:pt x="465351" y="1876543"/>
                  <a:pt x="471065" y="1871640"/>
                </a:cubicBezTo>
                <a:cubicBezTo>
                  <a:pt x="501166" y="1845943"/>
                  <a:pt x="531455" y="1820640"/>
                  <a:pt x="561556" y="1795142"/>
                </a:cubicBezTo>
                <a:cubicBezTo>
                  <a:pt x="564414" y="1792590"/>
                  <a:pt x="567843" y="1789845"/>
                  <a:pt x="569177" y="1786511"/>
                </a:cubicBezTo>
                <a:cubicBezTo>
                  <a:pt x="583083" y="1751988"/>
                  <a:pt x="596227" y="1717073"/>
                  <a:pt x="610898" y="1682944"/>
                </a:cubicBezTo>
                <a:cubicBezTo>
                  <a:pt x="616612" y="1669800"/>
                  <a:pt x="623660" y="1656267"/>
                  <a:pt x="633567" y="1646459"/>
                </a:cubicBezTo>
                <a:cubicBezTo>
                  <a:pt x="656047" y="1624098"/>
                  <a:pt x="680432" y="1603698"/>
                  <a:pt x="690148" y="1571529"/>
                </a:cubicBezTo>
                <a:cubicBezTo>
                  <a:pt x="693005" y="1562114"/>
                  <a:pt x="694529" y="1550935"/>
                  <a:pt x="692053" y="1541910"/>
                </a:cubicBezTo>
                <a:cubicBezTo>
                  <a:pt x="681766" y="1505229"/>
                  <a:pt x="669002" y="1469335"/>
                  <a:pt x="658144" y="1432851"/>
                </a:cubicBezTo>
                <a:cubicBezTo>
                  <a:pt x="651475" y="1409705"/>
                  <a:pt x="643473" y="1388716"/>
                  <a:pt x="619850" y="1377535"/>
                </a:cubicBezTo>
                <a:cubicBezTo>
                  <a:pt x="613184" y="1374398"/>
                  <a:pt x="605944" y="1365570"/>
                  <a:pt x="604610" y="1358313"/>
                </a:cubicBezTo>
                <a:cubicBezTo>
                  <a:pt x="596037" y="1311630"/>
                  <a:pt x="591847" y="1265534"/>
                  <a:pt x="620994" y="1222576"/>
                </a:cubicBezTo>
                <a:cubicBezTo>
                  <a:pt x="627280" y="1213555"/>
                  <a:pt x="627280" y="1196684"/>
                  <a:pt x="624614" y="1184720"/>
                </a:cubicBezTo>
                <a:cubicBezTo>
                  <a:pt x="614708" y="1138623"/>
                  <a:pt x="611278" y="1094882"/>
                  <a:pt x="642903" y="1054866"/>
                </a:cubicBezTo>
                <a:cubicBezTo>
                  <a:pt x="646713" y="1050159"/>
                  <a:pt x="643283" y="1035056"/>
                  <a:pt x="638521" y="1027995"/>
                </a:cubicBezTo>
                <a:cubicBezTo>
                  <a:pt x="592037" y="959929"/>
                  <a:pt x="590893" y="922662"/>
                  <a:pt x="634901" y="853028"/>
                </a:cubicBezTo>
                <a:cubicBezTo>
                  <a:pt x="637759" y="848516"/>
                  <a:pt x="640997" y="842633"/>
                  <a:pt x="645379" y="840866"/>
                </a:cubicBezTo>
                <a:cubicBezTo>
                  <a:pt x="673384" y="828900"/>
                  <a:pt x="674146" y="803401"/>
                  <a:pt x="676432" y="778095"/>
                </a:cubicBezTo>
                <a:cubicBezTo>
                  <a:pt x="678908" y="750244"/>
                  <a:pt x="682146" y="722389"/>
                  <a:pt x="684432" y="694341"/>
                </a:cubicBezTo>
                <a:cubicBezTo>
                  <a:pt x="684814" y="689436"/>
                  <a:pt x="683290" y="683943"/>
                  <a:pt x="681574" y="679040"/>
                </a:cubicBezTo>
                <a:cubicBezTo>
                  <a:pt x="675288" y="660210"/>
                  <a:pt x="666144" y="641968"/>
                  <a:pt x="662334" y="622548"/>
                </a:cubicBezTo>
                <a:cubicBezTo>
                  <a:pt x="654141" y="580573"/>
                  <a:pt x="637759" y="539970"/>
                  <a:pt x="644427" y="495638"/>
                </a:cubicBezTo>
                <a:cubicBezTo>
                  <a:pt x="645569" y="487990"/>
                  <a:pt x="640045" y="479162"/>
                  <a:pt x="637949" y="470924"/>
                </a:cubicBezTo>
                <a:cubicBezTo>
                  <a:pt x="634329" y="456017"/>
                  <a:pt x="629186" y="441500"/>
                  <a:pt x="627852" y="426397"/>
                </a:cubicBezTo>
                <a:cubicBezTo>
                  <a:pt x="624422" y="386383"/>
                  <a:pt x="621374" y="345976"/>
                  <a:pt x="621184" y="305764"/>
                </a:cubicBezTo>
                <a:cubicBezTo>
                  <a:pt x="620994" y="286346"/>
                  <a:pt x="628232" y="266927"/>
                  <a:pt x="631091" y="247312"/>
                </a:cubicBezTo>
                <a:cubicBezTo>
                  <a:pt x="632425" y="238486"/>
                  <a:pt x="634711" y="224165"/>
                  <a:pt x="630519" y="221224"/>
                </a:cubicBezTo>
                <a:cubicBezTo>
                  <a:pt x="598706" y="198471"/>
                  <a:pt x="604802" y="166498"/>
                  <a:pt x="605182" y="134133"/>
                </a:cubicBezTo>
                <a:cubicBezTo>
                  <a:pt x="605563" y="98433"/>
                  <a:pt x="612469" y="63322"/>
                  <a:pt x="617850" y="279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pic>
      <p:pic>
        <p:nvPicPr>
          <p:cNvPr id="21" name="Google Shape;21;p33" descr="Shape, logo&#10;&#10;Description automatically generated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1061043" y="166079"/>
            <a:ext cx="788521" cy="78852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emi.ne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6"/>
          <p:cNvSpPr txBox="1">
            <a:spLocks noGrp="1"/>
          </p:cNvSpPr>
          <p:nvPr>
            <p:ph type="sldNum" idx="12"/>
          </p:nvPr>
        </p:nvSpPr>
        <p:spPr>
          <a:xfrm>
            <a:off x="11455304" y="6161486"/>
            <a:ext cx="305097" cy="252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1</a:t>
            </a:fld>
            <a:endParaRPr/>
          </a:p>
        </p:txBody>
      </p:sp>
      <p:pic>
        <p:nvPicPr>
          <p:cNvPr id="101" name="Google Shape;101;p46" descr="Triangular abstract background"/>
          <p:cNvPicPr preferRelativeResize="0"/>
          <p:nvPr/>
        </p:nvPicPr>
        <p:blipFill rotWithShape="1">
          <a:blip r:embed="rId3">
            <a:alphaModFix amt="90000"/>
          </a:blip>
          <a:srcRect t="15726" r="-1"/>
          <a:stretch/>
        </p:blipFill>
        <p:spPr>
          <a:xfrm>
            <a:off x="20" y="8116"/>
            <a:ext cx="12188932" cy="6856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78325" y="354241"/>
            <a:ext cx="2893356" cy="2893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6" descr="Triangular abstract background"/>
          <p:cNvPicPr preferRelativeResize="0"/>
          <p:nvPr/>
        </p:nvPicPr>
        <p:blipFill rotWithShape="1">
          <a:blip r:embed="rId5">
            <a:alphaModFix amt="90000"/>
          </a:blip>
          <a:srcRect l="4" t="72058" r="-4" b="12168"/>
          <a:stretch/>
        </p:blipFill>
        <p:spPr>
          <a:xfrm>
            <a:off x="3068" y="4593359"/>
            <a:ext cx="12188932" cy="128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46"/>
          <p:cNvSpPr txBox="1"/>
          <p:nvPr/>
        </p:nvSpPr>
        <p:spPr>
          <a:xfrm>
            <a:off x="739976" y="4722425"/>
            <a:ext cx="446702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George Panagakos</a:t>
            </a: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Senior Researcher</a:t>
            </a: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Technical University </a:t>
            </a:r>
            <a:r>
              <a:rPr lang="de-DE" sz="1800" dirty="0" err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of</a:t>
            </a:r>
            <a:r>
              <a:rPr lang="de-DE" sz="1800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de-DE" sz="1800" dirty="0" err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Denmark</a:t>
            </a:r>
            <a:r>
              <a:rPr lang="de-DE" sz="1800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(DTU)</a:t>
            </a: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6" name="Google Shape;106;p46"/>
          <p:cNvSpPr txBox="1"/>
          <p:nvPr/>
        </p:nvSpPr>
        <p:spPr>
          <a:xfrm>
            <a:off x="1162377" y="3748224"/>
            <a:ext cx="9525251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Highlights from WP1 &amp; Impact Assessment Guidance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" name="Google Shape;236;g174caec7a50_0_91"/>
          <p:cNvSpPr txBox="1"/>
          <p:nvPr/>
        </p:nvSpPr>
        <p:spPr>
          <a:xfrm>
            <a:off x="2434541" y="5918186"/>
            <a:ext cx="731989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25th June 2024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SOLUTIONSplus Final Event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Accelerating the Urban Electric Mobility Transition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74caec7a50_0_91"/>
          <p:cNvSpPr txBox="1">
            <a:spLocks noGrp="1"/>
          </p:cNvSpPr>
          <p:nvPr>
            <p:ph type="sldNum" idx="12"/>
          </p:nvPr>
        </p:nvSpPr>
        <p:spPr>
          <a:xfrm>
            <a:off x="11455304" y="6161486"/>
            <a:ext cx="305100" cy="2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10</a:t>
            </a:fld>
            <a:endParaRPr/>
          </a:p>
        </p:txBody>
      </p:sp>
      <p:pic>
        <p:nvPicPr>
          <p:cNvPr id="232" name="Google Shape;232;g174caec7a50_0_91" descr="Triangular abstract background"/>
          <p:cNvPicPr preferRelativeResize="0"/>
          <p:nvPr/>
        </p:nvPicPr>
        <p:blipFill rotWithShape="1">
          <a:blip r:embed="rId3">
            <a:alphaModFix amt="90000"/>
          </a:blip>
          <a:srcRect t="15725"/>
          <a:stretch/>
        </p:blipFill>
        <p:spPr>
          <a:xfrm>
            <a:off x="20" y="10"/>
            <a:ext cx="12188933" cy="6856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174caec7a50_0_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78325" y="354241"/>
            <a:ext cx="2893356" cy="2893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174caec7a50_0_91" descr="Triangular abstract background"/>
          <p:cNvPicPr preferRelativeResize="0"/>
          <p:nvPr/>
        </p:nvPicPr>
        <p:blipFill rotWithShape="1">
          <a:blip r:embed="rId5">
            <a:alphaModFix amt="90000"/>
          </a:blip>
          <a:srcRect t="72057" b="12168"/>
          <a:stretch/>
        </p:blipFill>
        <p:spPr>
          <a:xfrm>
            <a:off x="3068" y="4593359"/>
            <a:ext cx="12188933" cy="1283301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174caec7a50_0_91"/>
          <p:cNvSpPr txBox="1"/>
          <p:nvPr/>
        </p:nvSpPr>
        <p:spPr>
          <a:xfrm>
            <a:off x="4331851" y="4857900"/>
            <a:ext cx="31863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300" b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Thank You</a:t>
            </a:r>
            <a:endParaRPr sz="37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" name="Google Shape;236;g174caec7a50_0_91">
            <a:extLst>
              <a:ext uri="{FF2B5EF4-FFF2-40B4-BE49-F238E27FC236}">
                <a16:creationId xmlns:a16="http://schemas.microsoft.com/office/drawing/2014/main" id="{62AC915F-2571-4351-22A3-6E450BECA8D4}"/>
              </a:ext>
            </a:extLst>
          </p:cNvPr>
          <p:cNvSpPr txBox="1"/>
          <p:nvPr/>
        </p:nvSpPr>
        <p:spPr>
          <a:xfrm>
            <a:off x="2434541" y="5918186"/>
            <a:ext cx="731989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25th June 2024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SOLUTIONSplus Final Event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Accelerating the Urban Electric Mobility Transition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27196F-B80B-4ED5-9AB2-4F0EE8BE9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00" y="366414"/>
            <a:ext cx="2856206" cy="347124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sym typeface="Arial"/>
              </a:rPr>
              <a:t>The remodeled </a:t>
            </a:r>
            <a:r>
              <a:rPr lang="en-US" dirty="0" err="1">
                <a:solidFill>
                  <a:schemeClr val="tx1"/>
                </a:solidFill>
                <a:sym typeface="Arial"/>
              </a:rPr>
              <a:t>Safa</a:t>
            </a:r>
            <a:r>
              <a:rPr lang="en-US" dirty="0">
                <a:solidFill>
                  <a:schemeClr val="tx1"/>
                </a:solidFill>
                <a:sym typeface="Arial"/>
              </a:rPr>
              <a:t> Tempo (passenger use)</a:t>
            </a:r>
            <a:br>
              <a:rPr lang="en-US" dirty="0">
                <a:solidFill>
                  <a:schemeClr val="tx1"/>
                </a:solidFill>
                <a:sym typeface="Arial"/>
              </a:rPr>
            </a:br>
            <a:br>
              <a:rPr lang="en-US" dirty="0">
                <a:solidFill>
                  <a:schemeClr val="tx1"/>
                </a:solidFill>
                <a:sym typeface="Arial"/>
              </a:rPr>
            </a:br>
            <a:r>
              <a:rPr lang="en-US" dirty="0">
                <a:solidFill>
                  <a:schemeClr val="tx1"/>
                </a:solidFill>
                <a:sym typeface="Arial"/>
              </a:rPr>
              <a:t>Investor’s perspective</a:t>
            </a:r>
            <a:br>
              <a:rPr lang="en-US" dirty="0">
                <a:solidFill>
                  <a:schemeClr val="tx1"/>
                </a:solidFill>
                <a:sym typeface="Arial"/>
              </a:rPr>
            </a:br>
            <a:br>
              <a:rPr lang="en-US" dirty="0">
                <a:solidFill>
                  <a:schemeClr val="tx1"/>
                </a:solidFill>
                <a:sym typeface="Arial"/>
              </a:rPr>
            </a:br>
            <a:r>
              <a:rPr lang="en-US" dirty="0">
                <a:solidFill>
                  <a:schemeClr val="tx1"/>
                </a:solidFill>
                <a:sym typeface="Arial"/>
              </a:rPr>
              <a:t>Input values</a:t>
            </a:r>
          </a:p>
        </p:txBody>
      </p:sp>
      <p:sp>
        <p:nvSpPr>
          <p:cNvPr id="135" name="Google Shape;135;p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/>
              <a:t>11</a:t>
            </a:fld>
            <a:endParaRPr/>
          </a:p>
        </p:txBody>
      </p:sp>
      <p:sp>
        <p:nvSpPr>
          <p:cNvPr id="7" name="Google Shape;566;p8">
            <a:extLst>
              <a:ext uri="{FF2B5EF4-FFF2-40B4-BE49-F238E27FC236}">
                <a16:creationId xmlns:a16="http://schemas.microsoft.com/office/drawing/2014/main" id="{38D2719D-1A78-4B34-9F00-A4758304748D}"/>
              </a:ext>
            </a:extLst>
          </p:cNvPr>
          <p:cNvSpPr/>
          <p:nvPr/>
        </p:nvSpPr>
        <p:spPr>
          <a:xfrm>
            <a:off x="417400" y="366414"/>
            <a:ext cx="556485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52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chemeClr val="tx1"/>
              </a:solidFill>
              <a:latin typeface="Tw Cen MT" panose="020B0602020104020603" pitchFamily="34" charset="0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607" y="208546"/>
            <a:ext cx="7025426" cy="64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36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27196F-B80B-4ED5-9AB2-4F0EE8BE9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00" y="366414"/>
            <a:ext cx="2598516" cy="347124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sym typeface="Arial"/>
              </a:rPr>
              <a:t>The remodeled </a:t>
            </a:r>
            <a:r>
              <a:rPr lang="en-US" dirty="0" err="1">
                <a:solidFill>
                  <a:schemeClr val="tx1"/>
                </a:solidFill>
                <a:sym typeface="Arial"/>
              </a:rPr>
              <a:t>Safa</a:t>
            </a:r>
            <a:r>
              <a:rPr lang="en-US" dirty="0">
                <a:solidFill>
                  <a:schemeClr val="tx1"/>
                </a:solidFill>
                <a:sym typeface="Arial"/>
              </a:rPr>
              <a:t> Tempo (passenger use)</a:t>
            </a:r>
            <a:br>
              <a:rPr lang="en-US" dirty="0">
                <a:solidFill>
                  <a:schemeClr val="tx1"/>
                </a:solidFill>
                <a:sym typeface="Arial"/>
              </a:rPr>
            </a:br>
            <a:br>
              <a:rPr lang="en-US" dirty="0">
                <a:solidFill>
                  <a:schemeClr val="tx1"/>
                </a:solidFill>
                <a:sym typeface="Arial"/>
              </a:rPr>
            </a:br>
            <a:r>
              <a:rPr lang="en-US" dirty="0">
                <a:solidFill>
                  <a:schemeClr val="tx1"/>
                </a:solidFill>
                <a:sym typeface="Arial"/>
              </a:rPr>
              <a:t>Investor’s perspective</a:t>
            </a:r>
            <a:br>
              <a:rPr lang="en-US" dirty="0">
                <a:solidFill>
                  <a:schemeClr val="tx1"/>
                </a:solidFill>
                <a:sym typeface="Arial"/>
              </a:rPr>
            </a:br>
            <a:br>
              <a:rPr lang="en-US" dirty="0">
                <a:solidFill>
                  <a:schemeClr val="tx1"/>
                </a:solidFill>
                <a:sym typeface="Arial"/>
              </a:rPr>
            </a:br>
            <a:r>
              <a:rPr lang="en-US" dirty="0">
                <a:solidFill>
                  <a:schemeClr val="tx1"/>
                </a:solidFill>
                <a:sym typeface="Arial"/>
              </a:rPr>
              <a:t>Calculations</a:t>
            </a:r>
          </a:p>
        </p:txBody>
      </p:sp>
      <p:sp>
        <p:nvSpPr>
          <p:cNvPr id="135" name="Google Shape;135;p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/>
              <a:t>12</a:t>
            </a:fld>
            <a:endParaRPr/>
          </a:p>
        </p:txBody>
      </p:sp>
      <p:sp>
        <p:nvSpPr>
          <p:cNvPr id="7" name="Google Shape;566;p8">
            <a:extLst>
              <a:ext uri="{FF2B5EF4-FFF2-40B4-BE49-F238E27FC236}">
                <a16:creationId xmlns:a16="http://schemas.microsoft.com/office/drawing/2014/main" id="{38D2719D-1A78-4B34-9F00-A4758304748D}"/>
              </a:ext>
            </a:extLst>
          </p:cNvPr>
          <p:cNvSpPr/>
          <p:nvPr/>
        </p:nvSpPr>
        <p:spPr>
          <a:xfrm>
            <a:off x="417400" y="366414"/>
            <a:ext cx="556485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52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chemeClr val="tx1"/>
              </a:solidFill>
              <a:latin typeface="Tw Cen MT" panose="020B0602020104020603" pitchFamily="34" charset="0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967" y="1237446"/>
            <a:ext cx="922655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53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27196F-B80B-4ED5-9AB2-4F0EE8BE9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16" y="366415"/>
            <a:ext cx="10327942" cy="46162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sym typeface="Arial"/>
              </a:rPr>
              <a:t>The remodeled </a:t>
            </a:r>
            <a:r>
              <a:rPr lang="en-US" dirty="0" err="1">
                <a:solidFill>
                  <a:schemeClr val="tx1"/>
                </a:solidFill>
                <a:sym typeface="Arial"/>
              </a:rPr>
              <a:t>Safa</a:t>
            </a:r>
            <a:r>
              <a:rPr lang="en-US" dirty="0">
                <a:solidFill>
                  <a:schemeClr val="tx1"/>
                </a:solidFill>
                <a:sym typeface="Arial"/>
              </a:rPr>
              <a:t> Tempo (passenger use) – Sensitivity analysis</a:t>
            </a:r>
          </a:p>
        </p:txBody>
      </p:sp>
      <p:sp>
        <p:nvSpPr>
          <p:cNvPr id="135" name="Google Shape;135;p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/>
              <a:t>13</a:t>
            </a:fld>
            <a:endParaRPr/>
          </a:p>
        </p:txBody>
      </p:sp>
      <p:sp>
        <p:nvSpPr>
          <p:cNvPr id="7" name="Google Shape;566;p8">
            <a:extLst>
              <a:ext uri="{FF2B5EF4-FFF2-40B4-BE49-F238E27FC236}">
                <a16:creationId xmlns:a16="http://schemas.microsoft.com/office/drawing/2014/main" id="{38D2719D-1A78-4B34-9F00-A4758304748D}"/>
              </a:ext>
            </a:extLst>
          </p:cNvPr>
          <p:cNvSpPr/>
          <p:nvPr/>
        </p:nvSpPr>
        <p:spPr>
          <a:xfrm>
            <a:off x="417400" y="366414"/>
            <a:ext cx="556485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52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chemeClr val="tx1"/>
              </a:solidFill>
              <a:latin typeface="Tw Cen MT" panose="020B0602020104020603" pitchFamily="34" charset="0"/>
              <a:sym typeface="Arial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324016" y="2011828"/>
          <a:ext cx="5658241" cy="3741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6337299" y="2011828"/>
          <a:ext cx="5413897" cy="3639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5361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27196F-B80B-4ED5-9AB2-4F0EE8BE9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00" y="366414"/>
            <a:ext cx="2856206" cy="347124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sym typeface="Arial"/>
              </a:rPr>
              <a:t>The remodeled </a:t>
            </a:r>
            <a:r>
              <a:rPr lang="en-US" dirty="0" err="1">
                <a:solidFill>
                  <a:schemeClr val="tx1"/>
                </a:solidFill>
                <a:sym typeface="Arial"/>
              </a:rPr>
              <a:t>Safa</a:t>
            </a:r>
            <a:r>
              <a:rPr lang="en-US" dirty="0">
                <a:solidFill>
                  <a:schemeClr val="tx1"/>
                </a:solidFill>
                <a:sym typeface="Arial"/>
              </a:rPr>
              <a:t> Tempo (passenger use)</a:t>
            </a:r>
            <a:br>
              <a:rPr lang="en-US" dirty="0">
                <a:solidFill>
                  <a:schemeClr val="tx1"/>
                </a:solidFill>
                <a:sym typeface="Arial"/>
              </a:rPr>
            </a:br>
            <a:br>
              <a:rPr lang="en-US" dirty="0">
                <a:solidFill>
                  <a:schemeClr val="tx1"/>
                </a:solidFill>
                <a:sym typeface="Arial"/>
              </a:rPr>
            </a:br>
            <a:r>
              <a:rPr lang="en-US" dirty="0">
                <a:solidFill>
                  <a:schemeClr val="tx1"/>
                </a:solidFill>
                <a:sym typeface="Arial"/>
              </a:rPr>
              <a:t>Existing operation</a:t>
            </a:r>
            <a:br>
              <a:rPr lang="en-US" dirty="0">
                <a:solidFill>
                  <a:schemeClr val="tx1"/>
                </a:solidFill>
                <a:sym typeface="Arial"/>
              </a:rPr>
            </a:br>
            <a:br>
              <a:rPr lang="en-US" dirty="0">
                <a:solidFill>
                  <a:schemeClr val="tx1"/>
                </a:solidFill>
                <a:sym typeface="Arial"/>
              </a:rPr>
            </a:br>
            <a:r>
              <a:rPr lang="en-US" dirty="0">
                <a:solidFill>
                  <a:schemeClr val="tx1"/>
                </a:solidFill>
                <a:sym typeface="Arial"/>
              </a:rPr>
              <a:t>Input values</a:t>
            </a:r>
          </a:p>
        </p:txBody>
      </p:sp>
      <p:sp>
        <p:nvSpPr>
          <p:cNvPr id="135" name="Google Shape;135;p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/>
              <a:t>14</a:t>
            </a:fld>
            <a:endParaRPr/>
          </a:p>
        </p:txBody>
      </p:sp>
      <p:sp>
        <p:nvSpPr>
          <p:cNvPr id="7" name="Google Shape;566;p8">
            <a:extLst>
              <a:ext uri="{FF2B5EF4-FFF2-40B4-BE49-F238E27FC236}">
                <a16:creationId xmlns:a16="http://schemas.microsoft.com/office/drawing/2014/main" id="{38D2719D-1A78-4B34-9F00-A4758304748D}"/>
              </a:ext>
            </a:extLst>
          </p:cNvPr>
          <p:cNvSpPr/>
          <p:nvPr/>
        </p:nvSpPr>
        <p:spPr>
          <a:xfrm>
            <a:off x="417400" y="366414"/>
            <a:ext cx="556485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52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chemeClr val="tx1"/>
              </a:solidFill>
              <a:latin typeface="Tw Cen MT" panose="020B0602020104020603" pitchFamily="34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179" y="236122"/>
            <a:ext cx="7309684" cy="648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11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27196F-B80B-4ED5-9AB2-4F0EE8BE9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00" y="366414"/>
            <a:ext cx="2566432" cy="347124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sym typeface="Arial"/>
              </a:rPr>
              <a:t>The remodeled </a:t>
            </a:r>
            <a:r>
              <a:rPr lang="en-US" dirty="0" err="1">
                <a:solidFill>
                  <a:schemeClr val="tx1"/>
                </a:solidFill>
                <a:sym typeface="Arial"/>
              </a:rPr>
              <a:t>Safa</a:t>
            </a:r>
            <a:r>
              <a:rPr lang="en-US" dirty="0">
                <a:solidFill>
                  <a:schemeClr val="tx1"/>
                </a:solidFill>
                <a:sym typeface="Arial"/>
              </a:rPr>
              <a:t> Tempo (passenger use)</a:t>
            </a:r>
            <a:br>
              <a:rPr lang="en-US" dirty="0">
                <a:solidFill>
                  <a:schemeClr val="tx1"/>
                </a:solidFill>
                <a:sym typeface="Arial"/>
              </a:rPr>
            </a:br>
            <a:br>
              <a:rPr lang="en-US" dirty="0">
                <a:solidFill>
                  <a:schemeClr val="tx1"/>
                </a:solidFill>
                <a:sym typeface="Arial"/>
              </a:rPr>
            </a:br>
            <a:r>
              <a:rPr lang="en-US" dirty="0">
                <a:solidFill>
                  <a:schemeClr val="tx1"/>
                </a:solidFill>
                <a:sym typeface="Arial"/>
              </a:rPr>
              <a:t>Existing operation</a:t>
            </a:r>
            <a:br>
              <a:rPr lang="en-US" dirty="0">
                <a:solidFill>
                  <a:schemeClr val="tx1"/>
                </a:solidFill>
                <a:sym typeface="Arial"/>
              </a:rPr>
            </a:br>
            <a:br>
              <a:rPr lang="en-US" dirty="0">
                <a:solidFill>
                  <a:schemeClr val="tx1"/>
                </a:solidFill>
                <a:sym typeface="Arial"/>
              </a:rPr>
            </a:br>
            <a:r>
              <a:rPr lang="en-US" dirty="0">
                <a:solidFill>
                  <a:schemeClr val="tx1"/>
                </a:solidFill>
                <a:sym typeface="Arial"/>
              </a:rPr>
              <a:t>Calculations</a:t>
            </a:r>
          </a:p>
        </p:txBody>
      </p:sp>
      <p:sp>
        <p:nvSpPr>
          <p:cNvPr id="135" name="Google Shape;135;p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/>
              <a:t>15</a:t>
            </a:fld>
            <a:endParaRPr/>
          </a:p>
        </p:txBody>
      </p:sp>
      <p:sp>
        <p:nvSpPr>
          <p:cNvPr id="7" name="Google Shape;566;p8">
            <a:extLst>
              <a:ext uri="{FF2B5EF4-FFF2-40B4-BE49-F238E27FC236}">
                <a16:creationId xmlns:a16="http://schemas.microsoft.com/office/drawing/2014/main" id="{38D2719D-1A78-4B34-9F00-A4758304748D}"/>
              </a:ext>
            </a:extLst>
          </p:cNvPr>
          <p:cNvSpPr/>
          <p:nvPr/>
        </p:nvSpPr>
        <p:spPr>
          <a:xfrm>
            <a:off x="417400" y="366414"/>
            <a:ext cx="556485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52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chemeClr val="tx1"/>
              </a:solidFill>
              <a:latin typeface="Tw Cen MT" panose="020B0602020104020603" pitchFamily="34" charset="0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093" y="1265989"/>
            <a:ext cx="922655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43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27196F-B80B-4ED5-9AB2-4F0EE8BE9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00" y="366414"/>
            <a:ext cx="2566432" cy="347124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sym typeface="Arial"/>
              </a:rPr>
              <a:t>The remodeled </a:t>
            </a:r>
            <a:r>
              <a:rPr lang="en-US" dirty="0" err="1">
                <a:solidFill>
                  <a:schemeClr val="tx1"/>
                </a:solidFill>
                <a:sym typeface="Arial"/>
              </a:rPr>
              <a:t>Safa</a:t>
            </a:r>
            <a:r>
              <a:rPr lang="en-US" dirty="0">
                <a:solidFill>
                  <a:schemeClr val="tx1"/>
                </a:solidFill>
                <a:sym typeface="Arial"/>
              </a:rPr>
              <a:t> Tempo (passenger use)</a:t>
            </a:r>
            <a:br>
              <a:rPr lang="en-US" dirty="0">
                <a:solidFill>
                  <a:schemeClr val="tx1"/>
                </a:solidFill>
                <a:sym typeface="Arial"/>
              </a:rPr>
            </a:br>
            <a:br>
              <a:rPr lang="en-US" dirty="0">
                <a:solidFill>
                  <a:schemeClr val="tx1"/>
                </a:solidFill>
                <a:sym typeface="Arial"/>
              </a:rPr>
            </a:br>
            <a:r>
              <a:rPr lang="en-US" dirty="0">
                <a:solidFill>
                  <a:schemeClr val="tx1"/>
                </a:solidFill>
                <a:sym typeface="Arial"/>
              </a:rPr>
              <a:t>After remodeling</a:t>
            </a:r>
            <a:br>
              <a:rPr lang="en-US" dirty="0">
                <a:solidFill>
                  <a:schemeClr val="tx1"/>
                </a:solidFill>
                <a:sym typeface="Arial"/>
              </a:rPr>
            </a:br>
            <a:br>
              <a:rPr lang="en-US" dirty="0">
                <a:solidFill>
                  <a:schemeClr val="tx1"/>
                </a:solidFill>
                <a:sym typeface="Arial"/>
              </a:rPr>
            </a:br>
            <a:r>
              <a:rPr lang="en-US" dirty="0">
                <a:solidFill>
                  <a:schemeClr val="tx1"/>
                </a:solidFill>
                <a:sym typeface="Arial"/>
              </a:rPr>
              <a:t>Calculations</a:t>
            </a:r>
          </a:p>
        </p:txBody>
      </p:sp>
      <p:sp>
        <p:nvSpPr>
          <p:cNvPr id="135" name="Google Shape;135;p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/>
              <a:t>16</a:t>
            </a:fld>
            <a:endParaRPr/>
          </a:p>
        </p:txBody>
      </p:sp>
      <p:sp>
        <p:nvSpPr>
          <p:cNvPr id="7" name="Google Shape;566;p8">
            <a:extLst>
              <a:ext uri="{FF2B5EF4-FFF2-40B4-BE49-F238E27FC236}">
                <a16:creationId xmlns:a16="http://schemas.microsoft.com/office/drawing/2014/main" id="{38D2719D-1A78-4B34-9F00-A4758304748D}"/>
              </a:ext>
            </a:extLst>
          </p:cNvPr>
          <p:cNvSpPr/>
          <p:nvPr/>
        </p:nvSpPr>
        <p:spPr>
          <a:xfrm>
            <a:off x="417400" y="366414"/>
            <a:ext cx="556485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52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chemeClr val="tx1"/>
              </a:solidFill>
              <a:latin typeface="Tw Cen MT" panose="020B0602020104020603" pitchFamily="34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841" y="1329411"/>
            <a:ext cx="922655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24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27196F-B80B-4ED5-9AB2-4F0EE8BE9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805" y="318995"/>
            <a:ext cx="9405395" cy="59128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sym typeface="Arial"/>
              </a:rPr>
              <a:t>The new e-3-wheeler design (waste collection)</a:t>
            </a:r>
          </a:p>
        </p:txBody>
      </p:sp>
      <p:sp>
        <p:nvSpPr>
          <p:cNvPr id="135" name="Google Shape;135;p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/>
              <a:t>17</a:t>
            </a:fld>
            <a:endParaRPr/>
          </a:p>
        </p:txBody>
      </p:sp>
      <p:sp>
        <p:nvSpPr>
          <p:cNvPr id="7" name="Google Shape;566;p8">
            <a:extLst>
              <a:ext uri="{FF2B5EF4-FFF2-40B4-BE49-F238E27FC236}">
                <a16:creationId xmlns:a16="http://schemas.microsoft.com/office/drawing/2014/main" id="{38D2719D-1A78-4B34-9F00-A4758304748D}"/>
              </a:ext>
            </a:extLst>
          </p:cNvPr>
          <p:cNvSpPr/>
          <p:nvPr/>
        </p:nvSpPr>
        <p:spPr>
          <a:xfrm>
            <a:off x="417400" y="366414"/>
            <a:ext cx="556485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52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chemeClr val="tx1"/>
              </a:solidFill>
              <a:latin typeface="Tw Cen MT" panose="020B0602020104020603" pitchFamily="34" charset="0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557" y="875457"/>
            <a:ext cx="9423400" cy="591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97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/>
          <p:nvPr/>
        </p:nvSpPr>
        <p:spPr>
          <a:xfrm>
            <a:off x="576805" y="1063822"/>
            <a:ext cx="9405395" cy="4955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000"/>
            </a:pPr>
            <a:r>
              <a:rPr lang="en-US" sz="2500" b="1" i="1" u="none" strike="noStrike" cap="none" dirty="0">
                <a:solidFill>
                  <a:schemeClr val="dk1"/>
                </a:solidFill>
                <a:latin typeface="Tw Cen MT" panose="020B0602020104020603" pitchFamily="34" charset="0"/>
                <a:sym typeface="Arial"/>
              </a:rPr>
              <a:t>Objective: </a:t>
            </a:r>
          </a:p>
          <a:p>
            <a:pPr lvl="0">
              <a:spcAft>
                <a:spcPts val="600"/>
              </a:spcAft>
              <a:buSzPts val="2000"/>
            </a:pPr>
            <a:r>
              <a:rPr lang="en-US" sz="2500" dirty="0">
                <a:solidFill>
                  <a:schemeClr val="dk1"/>
                </a:solidFill>
                <a:latin typeface="Tw Cen MT" panose="020B0602020104020603" pitchFamily="34" charset="0"/>
              </a:rPr>
              <a:t>Assess the demonstration activities and provide input for designing a scaled-up project that reflects the priorities of the local stakeholders</a:t>
            </a:r>
          </a:p>
          <a:p>
            <a:pPr lvl="0">
              <a:spcAft>
                <a:spcPts val="600"/>
              </a:spcAft>
              <a:buSzPts val="2000"/>
            </a:pPr>
            <a:endParaRPr lang="en-US" sz="800" dirty="0">
              <a:solidFill>
                <a:schemeClr val="dk1"/>
              </a:solidFill>
              <a:latin typeface="Tw Cen MT" panose="020B0602020104020603" pitchFamily="34" charset="0"/>
            </a:endParaRPr>
          </a:p>
          <a:p>
            <a:pPr>
              <a:buSzPts val="2000"/>
            </a:pPr>
            <a:r>
              <a:rPr lang="en-US" sz="2500" b="1" i="1" dirty="0">
                <a:solidFill>
                  <a:schemeClr val="dk1"/>
                </a:solidFill>
                <a:latin typeface="Tw Cen MT" panose="020B0602020104020603" pitchFamily="34" charset="0"/>
              </a:rPr>
              <a:t>Three types of assessment:</a:t>
            </a:r>
          </a:p>
          <a:p>
            <a:pPr marL="457200" indent="-457200">
              <a:buSzPts val="2000"/>
              <a:buFont typeface="+mj-lt"/>
              <a:buAutoNum type="arabicPeriod"/>
            </a:pPr>
            <a:r>
              <a:rPr lang="en-US" sz="2500" dirty="0">
                <a:solidFill>
                  <a:schemeClr val="dk1"/>
                </a:solidFill>
                <a:latin typeface="Tw Cen MT" panose="020B0602020104020603" pitchFamily="34" charset="0"/>
              </a:rPr>
              <a:t>Ex ante assessment of the demonstration project</a:t>
            </a:r>
          </a:p>
          <a:p>
            <a:pPr marL="457200" indent="-457200">
              <a:buSzPts val="2000"/>
              <a:buFont typeface="+mj-lt"/>
              <a:buAutoNum type="arabicPeriod"/>
            </a:pPr>
            <a:r>
              <a:rPr lang="en-US" sz="2500" dirty="0">
                <a:solidFill>
                  <a:schemeClr val="dk1"/>
                </a:solidFill>
                <a:latin typeface="Tw Cen MT" panose="020B0602020104020603" pitchFamily="34" charset="0"/>
              </a:rPr>
              <a:t>Ex post assessment of the demonstration project</a:t>
            </a:r>
          </a:p>
          <a:p>
            <a:pPr marL="457200" indent="-457200">
              <a:spcAft>
                <a:spcPts val="600"/>
              </a:spcAft>
              <a:buSzPts val="2000"/>
              <a:buFont typeface="+mj-lt"/>
              <a:buAutoNum type="arabicPeriod"/>
            </a:pPr>
            <a:r>
              <a:rPr lang="en-US" sz="2500" dirty="0">
                <a:solidFill>
                  <a:schemeClr val="dk1"/>
                </a:solidFill>
                <a:latin typeface="Tw Cen MT" panose="020B0602020104020603" pitchFamily="34" charset="0"/>
              </a:rPr>
              <a:t>(Ex ante) assessment of the scaled-up project</a:t>
            </a:r>
          </a:p>
          <a:p>
            <a:pPr>
              <a:spcAft>
                <a:spcPts val="600"/>
              </a:spcAft>
              <a:buSzPts val="2000"/>
            </a:pPr>
            <a:endParaRPr lang="en-US" sz="800" dirty="0">
              <a:solidFill>
                <a:schemeClr val="dk1"/>
              </a:solidFill>
              <a:latin typeface="Tw Cen MT" panose="020B0602020104020603" pitchFamily="34" charset="0"/>
            </a:endParaRPr>
          </a:p>
          <a:p>
            <a:pPr>
              <a:buSzPts val="2000"/>
            </a:pPr>
            <a:r>
              <a:rPr lang="en-US" sz="2500" b="1" i="1" dirty="0">
                <a:solidFill>
                  <a:schemeClr val="dk1"/>
                </a:solidFill>
                <a:latin typeface="Tw Cen MT" panose="020B0602020104020603" pitchFamily="34" charset="0"/>
              </a:rPr>
              <a:t>Combination of:</a:t>
            </a:r>
          </a:p>
          <a:p>
            <a:pPr marL="342900" indent="-342900">
              <a:buSzPts val="2000"/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dk1"/>
                </a:solidFill>
                <a:latin typeface="Tw Cen MT" panose="020B0602020104020603" pitchFamily="34" charset="0"/>
              </a:rPr>
              <a:t>Cost-benefit analysis (CBA) [for the financial part]</a:t>
            </a:r>
          </a:p>
          <a:p>
            <a:pPr marL="342900" indent="-342900">
              <a:spcAft>
                <a:spcPts val="60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dk1"/>
                </a:solidFill>
                <a:latin typeface="Tw Cen MT" panose="020B0602020104020603" pitchFamily="34" charset="0"/>
              </a:rPr>
              <a:t>Multi-criteria decision analysis (MCDA) [for everything else]</a:t>
            </a:r>
          </a:p>
          <a:p>
            <a:pPr>
              <a:buSzPts val="2000"/>
            </a:pPr>
            <a:endParaRPr lang="en-US" sz="2500" dirty="0">
              <a:solidFill>
                <a:schemeClr val="dk1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27196F-B80B-4ED5-9AB2-4F0EE8BE9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805" y="318995"/>
            <a:ext cx="9405395" cy="5912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sym typeface="Arial"/>
              </a:rPr>
              <a:t>The SOL+ impact assessment methodology</a:t>
            </a:r>
          </a:p>
        </p:txBody>
      </p:sp>
      <p:sp>
        <p:nvSpPr>
          <p:cNvPr id="135" name="Google Shape;135;p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/>
              <a:t>2</a:t>
            </a:fld>
            <a:endParaRPr/>
          </a:p>
        </p:txBody>
      </p:sp>
      <p:sp>
        <p:nvSpPr>
          <p:cNvPr id="7" name="Google Shape;566;p8">
            <a:extLst>
              <a:ext uri="{FF2B5EF4-FFF2-40B4-BE49-F238E27FC236}">
                <a16:creationId xmlns:a16="http://schemas.microsoft.com/office/drawing/2014/main" id="{38D2719D-1A78-4B34-9F00-A4758304748D}"/>
              </a:ext>
            </a:extLst>
          </p:cNvPr>
          <p:cNvSpPr/>
          <p:nvPr/>
        </p:nvSpPr>
        <p:spPr>
          <a:xfrm>
            <a:off x="417400" y="366414"/>
            <a:ext cx="556485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52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chemeClr val="tx1"/>
              </a:solidFill>
              <a:latin typeface="Tw Cen MT" panose="020B0602020104020603" pitchFamily="34" charset="0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144348-91B5-B6D5-44EC-FD1D969CE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111" y="5590299"/>
            <a:ext cx="2372056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9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27196F-B80B-4ED5-9AB2-4F0EE8BE9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805" y="318995"/>
            <a:ext cx="9405395" cy="5912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sym typeface="Arial"/>
              </a:rPr>
              <a:t>The SOL+ decision tree</a:t>
            </a:r>
          </a:p>
        </p:txBody>
      </p:sp>
      <p:sp>
        <p:nvSpPr>
          <p:cNvPr id="135" name="Google Shape;135;p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/>
              <a:t>3</a:t>
            </a:fld>
            <a:endParaRPr/>
          </a:p>
        </p:txBody>
      </p:sp>
      <p:sp>
        <p:nvSpPr>
          <p:cNvPr id="7" name="Google Shape;566;p8">
            <a:extLst>
              <a:ext uri="{FF2B5EF4-FFF2-40B4-BE49-F238E27FC236}">
                <a16:creationId xmlns:a16="http://schemas.microsoft.com/office/drawing/2014/main" id="{38D2719D-1A78-4B34-9F00-A4758304748D}"/>
              </a:ext>
            </a:extLst>
          </p:cNvPr>
          <p:cNvSpPr/>
          <p:nvPr/>
        </p:nvSpPr>
        <p:spPr>
          <a:xfrm>
            <a:off x="417400" y="366414"/>
            <a:ext cx="556485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52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chemeClr val="tx1"/>
              </a:solidFill>
              <a:latin typeface="Tw Cen MT" panose="020B0602020104020603" pitchFamily="34" charset="0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667" y="986775"/>
            <a:ext cx="8402666" cy="56541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44339" y="6259810"/>
            <a:ext cx="1130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 = 20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168639F-3CCB-F7D6-A3A4-9A1F01C6AE9E}"/>
              </a:ext>
            </a:extLst>
          </p:cNvPr>
          <p:cNvCxnSpPr/>
          <p:nvPr/>
        </p:nvCxnSpPr>
        <p:spPr>
          <a:xfrm>
            <a:off x="1228165" y="1658471"/>
            <a:ext cx="48409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CF1C34-6BBA-D146-1F14-80E6C6BAB84D}"/>
              </a:ext>
            </a:extLst>
          </p:cNvPr>
          <p:cNvCxnSpPr/>
          <p:nvPr/>
        </p:nvCxnSpPr>
        <p:spPr>
          <a:xfrm>
            <a:off x="1217275" y="3802955"/>
            <a:ext cx="48409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00607B5-20E3-1D73-DD57-62C59CE8F670}"/>
              </a:ext>
            </a:extLst>
          </p:cNvPr>
          <p:cNvCxnSpPr/>
          <p:nvPr/>
        </p:nvCxnSpPr>
        <p:spPr>
          <a:xfrm>
            <a:off x="1206385" y="5936559"/>
            <a:ext cx="48409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DBE08A-4D9B-BC16-BE4D-9BB7AC30627F}"/>
              </a:ext>
            </a:extLst>
          </p:cNvPr>
          <p:cNvCxnSpPr/>
          <p:nvPr/>
        </p:nvCxnSpPr>
        <p:spPr>
          <a:xfrm>
            <a:off x="1195495" y="6546167"/>
            <a:ext cx="48409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FFCC5E5-F40C-AF7B-2FBD-DFA7EE95679E}"/>
              </a:ext>
            </a:extLst>
          </p:cNvPr>
          <p:cNvCxnSpPr>
            <a:cxnSpLocks/>
          </p:cNvCxnSpPr>
          <p:nvPr/>
        </p:nvCxnSpPr>
        <p:spPr>
          <a:xfrm>
            <a:off x="1463961" y="1658471"/>
            <a:ext cx="0" cy="2133604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E20CEFE-FFCF-CC07-6F63-3FC332A3143B}"/>
              </a:ext>
            </a:extLst>
          </p:cNvPr>
          <p:cNvCxnSpPr>
            <a:cxnSpLocks/>
          </p:cNvCxnSpPr>
          <p:nvPr/>
        </p:nvCxnSpPr>
        <p:spPr>
          <a:xfrm>
            <a:off x="1458351" y="3813841"/>
            <a:ext cx="0" cy="2133604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02C6C08-EC6B-533B-1E8C-0AA18D736CDE}"/>
              </a:ext>
            </a:extLst>
          </p:cNvPr>
          <p:cNvCxnSpPr>
            <a:cxnSpLocks/>
          </p:cNvCxnSpPr>
          <p:nvPr/>
        </p:nvCxnSpPr>
        <p:spPr>
          <a:xfrm>
            <a:off x="1457565" y="5936558"/>
            <a:ext cx="786" cy="609609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35C05D5-3E89-5F01-D55B-C407348022A9}"/>
              </a:ext>
            </a:extLst>
          </p:cNvPr>
          <p:cNvSpPr txBox="1"/>
          <p:nvPr/>
        </p:nvSpPr>
        <p:spPr>
          <a:xfrm>
            <a:off x="417400" y="2460176"/>
            <a:ext cx="1040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 ante demo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44D97D-4428-4C91-4E6F-CE15F591AB3C}"/>
              </a:ext>
            </a:extLst>
          </p:cNvPr>
          <p:cNvSpPr txBox="1"/>
          <p:nvPr/>
        </p:nvSpPr>
        <p:spPr>
          <a:xfrm>
            <a:off x="417396" y="4593777"/>
            <a:ext cx="1040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 post demo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E19841-96BD-3D26-7461-FA51847FA6D5}"/>
              </a:ext>
            </a:extLst>
          </p:cNvPr>
          <p:cNvSpPr txBox="1"/>
          <p:nvPr/>
        </p:nvSpPr>
        <p:spPr>
          <a:xfrm>
            <a:off x="417392" y="6063353"/>
            <a:ext cx="1040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Scaled up</a:t>
            </a:r>
          </a:p>
        </p:txBody>
      </p:sp>
    </p:spTree>
    <p:extLst>
      <p:ext uri="{BB962C8B-B14F-4D97-AF65-F5344CB8AC3E}">
        <p14:creationId xmlns:p14="http://schemas.microsoft.com/office/powerpoint/2010/main" val="246280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27196F-B80B-4ED5-9AB2-4F0EE8BE9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805" y="318995"/>
            <a:ext cx="9405395" cy="59128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sym typeface="Arial"/>
              </a:rPr>
              <a:t>Stakeholder input</a:t>
            </a:r>
            <a:endParaRPr lang="en-US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35" name="Google Shape;135;p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/>
              <a:t>4</a:t>
            </a:fld>
            <a:endParaRPr/>
          </a:p>
        </p:txBody>
      </p:sp>
      <p:sp>
        <p:nvSpPr>
          <p:cNvPr id="7" name="Google Shape;566;p8">
            <a:extLst>
              <a:ext uri="{FF2B5EF4-FFF2-40B4-BE49-F238E27FC236}">
                <a16:creationId xmlns:a16="http://schemas.microsoft.com/office/drawing/2014/main" id="{38D2719D-1A78-4B34-9F00-A4758304748D}"/>
              </a:ext>
            </a:extLst>
          </p:cNvPr>
          <p:cNvSpPr/>
          <p:nvPr/>
        </p:nvSpPr>
        <p:spPr>
          <a:xfrm>
            <a:off x="417400" y="366414"/>
            <a:ext cx="556485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52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chemeClr val="tx1"/>
              </a:solidFill>
              <a:latin typeface="Tw Cen MT" panose="020B0602020104020603" pitchFamily="34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D4AF97-69F9-7B02-19B7-76D93BC48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56" y="3640137"/>
            <a:ext cx="5579745" cy="303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135DC7-0744-D372-B3FE-9F0D6CE8AF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662" y="185737"/>
            <a:ext cx="5579745" cy="648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C3A83D-D390-0F1C-1815-DB612A864E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42" y="1157445"/>
            <a:ext cx="4173855" cy="215328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6833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27196F-B80B-4ED5-9AB2-4F0EE8BE9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805" y="318995"/>
            <a:ext cx="9405395" cy="59128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sym typeface="Arial"/>
              </a:rPr>
              <a:t>Expert input</a:t>
            </a:r>
          </a:p>
        </p:txBody>
      </p:sp>
      <p:sp>
        <p:nvSpPr>
          <p:cNvPr id="135" name="Google Shape;135;p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/>
              <a:t>5</a:t>
            </a:fld>
            <a:endParaRPr/>
          </a:p>
        </p:txBody>
      </p:sp>
      <p:sp>
        <p:nvSpPr>
          <p:cNvPr id="7" name="Google Shape;566;p8">
            <a:extLst>
              <a:ext uri="{FF2B5EF4-FFF2-40B4-BE49-F238E27FC236}">
                <a16:creationId xmlns:a16="http://schemas.microsoft.com/office/drawing/2014/main" id="{38D2719D-1A78-4B34-9F00-A4758304748D}"/>
              </a:ext>
            </a:extLst>
          </p:cNvPr>
          <p:cNvSpPr/>
          <p:nvPr/>
        </p:nvSpPr>
        <p:spPr>
          <a:xfrm>
            <a:off x="417400" y="366414"/>
            <a:ext cx="556485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52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chemeClr val="tx1"/>
              </a:solidFill>
              <a:latin typeface="Tw Cen MT" panose="020B0602020104020603" pitchFamily="34" charset="0"/>
              <a:sym typeface="Arial"/>
            </a:endParaRP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A3872E74-E5DC-BBB9-D63D-CA98EC354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560" y="1430020"/>
            <a:ext cx="9072880" cy="399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00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4"/>
          <p:cNvSpPr txBox="1">
            <a:spLocks noGrp="1"/>
          </p:cNvSpPr>
          <p:nvPr>
            <p:ph type="title"/>
          </p:nvPr>
        </p:nvSpPr>
        <p:spPr>
          <a:xfrm>
            <a:off x="838200" y="453502"/>
            <a:ext cx="11019817" cy="499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/>
            <a:r>
              <a:rPr lang="en-US" dirty="0" err="1"/>
              <a:t>Optimising</a:t>
            </a:r>
            <a:r>
              <a:rPr lang="en-US" dirty="0"/>
              <a:t> the scaled-up project</a:t>
            </a:r>
            <a:endParaRPr dirty="0"/>
          </a:p>
        </p:txBody>
      </p:sp>
      <p:sp>
        <p:nvSpPr>
          <p:cNvPr id="7" name="Google Shape;335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  <p:sp>
        <p:nvSpPr>
          <p:cNvPr id="2" name="AutoShape 1" descr="data:image/png;base64,iVBORw0KGgoAAAANSUhEUgAAAN0AAADFCAYAAADQQffsAAAgAElEQVR4Xly9V4xlC3Ydtk5ON9e9lWPn9Lr75TDDN4EzwyFnSA0pyxYBwxYMSZYgGIZEg9SHYcAf/vGHAUGA4A9C/rLEGYoSKYrkWCQn5xdm3nsdXsfq6sp1czj33JONtU91z1D1XqGrbtW994Qd1l577V3K//6//V6eJjHGIx+jyQRRFMEPxqiaFq6tbyLr7sJVfKxvrGH10hVkXg33nuzjnfd+Cj/OobkuBrMQ27u76PXbcC0T59bXsdCowZ9O8PRgB71RF1tnN3D16kWsbq7CqXpoj3rYeboNPcuwubKE6lwZkZ0h1hMACTytjGk/wcP7+3CsBi6dvYn7Hz3AR+/fRhKrWFtfgltLEZjHsKsWvGwdkwPAUFScOXsWu7tH6LWHWFxYwMLiHO7evoNBf4hrL7yAleVlGIaBKAjhjyfo9XrodI8xnPQxjXxkWgboGfaPd9HtdxCFMTTNgKaoMC0Ltu3AK5VhGg5Gowm8UhXXXriBpeVlKApgOTbCMMTO9hO4lotPvPom1hoLcBQDjmMj1hTMlARIEyiTKfJuH/7+EfrHJ9g7OsLJdIJRmuBw0MXy5jI2z66j5DlwvRKOT/q49/AJur0hSuUS5ltz0FQF+wdHCIIQ1WoNaZqi2+0gTkI0GnVYlonxeIzhcATkCnw/QJZl8FwL5y+cx6/+6pdx+coNZJkGRdEBVUWW58jzDKqqIMszxFGMPM+h6zo0TZP3SJIEiqLIteRj/PmzTwDyNT/4O88+nj327Hv+RFGK5z1/TFHk++JpxeOaqkJVFDlu/sz3fezv7+Py5UvyGH85VwBVUZGnqRwfXzLNMvnksfKeTKczfPjRLTx9uotrL1zD66+9DkVVoOQ/P97nx5EDxZFnz4/tF7/IoSAHrxV/fnquPJ+fn4o899m5Pb8e/+pf/p95mqQIpjOEUYzhqI/uoIM8TqDNYizkOepxgobjoD7fgjvfhFWrYjib4eH+AZ72emhsrqPjD/Ho6Q56/QH80QS1ko319SXMzc8hiAMcHR0imsWoNaqYa82htdTEfKuGPAwQDKdQNAVGy4FRV6DZsRx4FmfIYSBNDCSBjnHHR3u/i0EnwPrKOiwrQS/aRYAZKto5xH0dnuFgdW0VT5/uY9D1sba6htZ8HY8fPMTR4QnOXjiHIJph6k+xtb6FerWGcBrA98cY+X10hx1MowkyJcbu0Q7avTaSKIFjuCiXy6hWq1BUDVA0VKt1KNDR7faRpBlK5TIac3NoNudQ8jyYmoFmrYGt5XUo4xBhb4SyV4LdqCL3TEwmQ/i7B5ht7yFv92EmGaIkxRRAJ57hUfcI9c1FbFzegl1xoVs2glmCw8OenEvJdbC00ILreegOhzg4PMZsFmI0GqHX64qzLa8siqPw+9FojDxT0O32kGUpFhfmce3aFXz+87+Kza2LSFJFziuj0SgKFJUmk0Hlw8glIKdJBk3T5TVpRDRufuiaBkVV5evCuP6mE/1NpytMma/5i7/3X1p2ToNFLsHumaNnaSrOx3PcPzjA5UuXJEDwOLPsmRsoclyqqiIV51XF6ZhUjo5P0Ov0ECcpqvUaVlZWsDi/ACXPof6CsxSBoji+5+fzN70Jea4gQ+Gwyql7PntOcS58bvEvz/W50/3r3/8Xua7qmE6DIiLEIWZhgOFohFF3BNMPUIoSeIYuEcGrlFEqudAVHXP1Fk4mPo6jKZ5O+jj0eTNzaCowGfXh+yOomgLHc8VYa9UaoAGjyRBjfwjHNbCxtoL5agOGrsLPQ4SYQTNTlFwLbskDbB2pomAaRECiALGCeJqirDrIfB+TeAwfOXTMo73nw4SJs1tn0W330etMsLq8inq9gsePH2E0GmLr3Dl0Bz0cHh3gwoULqHgV7D3Zga6qmGs2kCkZJuEIg+kJHj25i173BBZMzJfnUas0xPD92Qz7x0cIwgiOV0a5UoVl2WKIlmVJ5OVN9BwPW2ubuHbhEua8KhJ/hnAaIogjjJMZ5uYbqOfA4N1bUE66KDs2/KmPkT9FqADDdAalXkZ1awXOQgOJrqE3mGDv6SF6nT4acw0sLC7AKZUxi1KMxz7CcIbjk2McHu4jyxM0W3OwbRvj0QjhLIJh2PJ7E3+CatXBC9eu4Jfe/jTW189BUSy6GLJcFQcqDI9OlRVZJ8+RJDHiOBEj0zUDqqYiTTPJLvROOkfhUs8y1X+R6cT8TjPZqZdJVnv2tTxPvPz0NwFNUcQ2u50OprMZ6o0GgtkM/f4AZzY2oaqaOKcECkWBpuC500n8UBWEcYKHjx7hG9/8JkbDsWQnOsTly5fxa1/8IizDlHv2LOEWh1B44d9wOnnB4lrkzLx5kV35EAOZHAszH19IKf4pnK54HTnXf/F//R95vV5DHEfIsxzD4UC+9mchOr0h6k4J60sLSMMQ7fYJBu0TaGGMmuri0vIGdNvDQEnx3sE22vEYGWIYBg3OQaValZPr9XsYDPqYhjOYjol6swav4iCgcw8HUJMEFcfByuYGHM+BkqfIohDT2QS5p8Kdr8As2zB0Dcksgp6pcGY5jFGECBpC20Nu1HByOISa6FiaW8bu40OMB1Osr25gcXERT/d2xNnn5xfR6bXRGbVx8eJFmLqFD975KYJJgLNnz0E3deRGgjDr49HORxj22jAjAy2rCceuQLMshHmGvZM2hv4EGWGPUTib67qoVirwHBdKBkwGYyy25nH1ymV4XgnlUkWcXMkUdPo9aLaOed1A8uF9KMcnsCwVs8BHGsYwdAOprmOkA1mzAm9zBZFl4PCkgyePn2IymqDZmsfC2ircUg1hmGE2myFNEwQzXzI3g2ecRJhMJvIzw7DgOCVxPkL/UskUp3vjzbfQbC4BCmGiLdmOUZxGzCwn8EopAgmNkU5GdMTgoqna86yXpInYkK6p0HS1MLBTG30GMQnEUkI5vhCdm45yCskkGxBqSlZgDqFBK1CzHP1eD++8+w7qzSbOX76IiT+VzLu1tiWZUBxAySUgqAx6yMVR4zRBmqWCAD66fQt//Y1vwJ9MkNJbcuCVV17D3/6t34JpGMV70oFOM5o4IbOneGAu5y9Q9jn+ZEgqXueZt+q6VgTdU4hMVMB78uyDGVj5zNuv5vPz81hbW8PKyhKmUx8JcTM0vP/RbcTTGTZWFtFsNFBvVJAlKfxuH5ODNtQgQU44YlvYm42RlwwsLzWRZzGOjo7kzRYW5qEbOnTTkCw3no7gB75AuDhLxFhtzYWaKjjptKHrKpbmm1hbmYftmXjSfgpfDREkAerlEs5vnYGSAk6QoRoBPd+H75lQqjXEiYayWcNCdRW33r+HwfEIGytbEn2393bkAr1w8QZ6Jyc4OnmKzTPriOMMjx88QZYClXIFDx49AIwMG+eX0B3toTc4gBGqWHSW0GwswqvW0R4Mce/xIwzE6cR2TuGSAlPXYZs2HNNGyXSxvryMV159GQvLyxhNfAz7Q4RBCMu04VVKqGU5rMd7MHoD5FmI6YiBI4NjOchMA500QtyqwNxYhE+UEAQ4OWC92oVpW2gtL6PRXEQ4zRESDYCGkYrRa7omBkeDPTw8xHQ6hW4S1o6RxBFWV1dw48YLePXVN1CtNhDFORSV2cssjO+0HpMsd+p0klEkU9H5EiQ0IkWVIFE4ZIosTaBpKmiANGRmqvy0FiNmzU+d5DSNgO/0PBPw+E8zKx+LghmmoxF2n+7g43v38Obbn8TK+joOiTSmATzLRhLFMC0TqapIPa0rqiQOiIOIhyOKYty9cxff+c53MZqMoaq6HNObb34CX/ryl2FYPOcivuR58jxr8tgIX6V6O3WkZxlL6kuF9ab23OkENrNGVBQJAITDElhOnyuvdW5rMSf25WelWsbS0iLOnDkDt1zDB7fvYtTvQ8kzIUhM20ClVkWrMYeS6cBWNEwnUwyDAE/bRwiyBJ5jo1opiRMHwRT3H3wMVdOg6YpkufmFOURZCKdkQzN0dGkQux2oqY5Gs4k8T+EP+winYyyuL+LCzUvwWROeHKJ7dIzYD5DECc7Or+DC4jwG0RjaYhUjRDCdMspmFY5ewWycYNILsLl6Bo5Vws9u3cXxUQ+bS2cQTXxk8QTXr1+D74e4detjib6maeDW7Y9g2CrOXl5He7yL7uQAFbOGpdIaKqU5OG4JBydt3L1/D/3RABlvlFZcPxokM5wKFTo02LqBiuehVqvizPlzeOnVV7C0sIxwGuHJ423s7e4IdG90fbSgYKnVQOJPMWh3EScJYJuYuRbiVhlJs4xAV5DmGSajIQasy5IE5XoVpXIds4AGr8BgrQUFpmHBNC1oui6V0XA0QLt9jJOTE/T6XTi2ha3NTSGAbt54CeVKXbJbmgEJE5uqiTGRpCmyVCZGzHMsclABJelkNGh6IYMrnY2/S6PnzwhtCfdyRjUxSF6nAmIWSVQYjNPXSopryEB2mlWi2QzBeIynj7fF0W68fAOlagU7T7Zx+4OP4A9HePnmDczNNZCzlCl5qBHuG6bUcWmUSOYZ9kfY2d3FvfsPcevOXUEoMXK89sab+Mpv/qYcN9+TAeKZk/yN7MTHf4EoKoie4ncl0JwGFdoBv+anaRbHwOvED4HefM65rWVxOmYYZh3WJYZpQDNNQNelSHQsG8gZPTXJFsrpi8w3mz+HU4qCySSQqLC7t4tZMBV2rVGvyUWM0xBBNEWSRajWK9BNDVESoVLx4OgOommEfneIUX+CeBZLOp/FM0RGivnlBSwvLMLTbWzf3xESgRHMdnMsnpnHmRe2UKq6mAb+KeulQrUMJEmG+foKTJSxtzNAOFGxubyJnYeP0Ts+xMWz55FlKvaPOpI1cqS49eH7KFdsLG01cDzeQXtyBDX3oEcVqLmNSrkqxXm708FwPEQYzZDmRTTjddSgidNJRD9lxARuGRqqtSounb2AF6/ewNmNLdiqhqO793H4k59BIRupawK1bV2H43oIVaCvpEgaHmYlE4ejHizXxOVzZ9GqVRmD5Z5EKXDSG+GkO0A447HoUrs5jgfTtAV6sdaLkxhhGGB37yn6vT4WFxZx/fpNvPjyK1KXPnMGkgyEVYRGrFEKdFWQCvK1MIVFthPXUSCBkPCSLCOPifdPjD6JxaZ0VZPrU9Q5p7XNKbQUCFckJMkSLEmYQZ/VxsFojG9/8xtoHx/hhRsvoFav4Hvf+hb2t59grTWPeqmM6WQkz3UcB5vr62CyIqweD8cIwhAJM7MCuPU6RlGER/t7OO738ekvfAG//IXPo+J60LKfkx3PnF4CxbMsdepMzx1O6rmiDuS1YkB5Bj8lCPM980yY1mcMLx9XLpxdzXlxSI6sr6+L1w6HQ6h6QR0/o4kNrbhommlIhMiJ2RUSpgrKlo26V0a9VoPtlhDMInR7HUn7cRpJQe95LixbR65kSJGybIBpM6XnUJIYNt8rTSW6MiVHWYIwT9H2R+j2R8hDwM4dzCYpvFINiqFhFo2gmTEWlmto1T1USza8kg21bCH3dMyUGKzvTXjQEhvxVMXy4joOdo4wag+wuXIWg+4Yjx7vSDZi0Llz60NUazbWzjdwONrGYe8QulpHxV7DUnMdjXoDu0+f4v79+whmU+RqLnUDryGNR+qgvKgxckZ9smJSmxT1t6kaaJSr2Fpdw6Uz57BcqcP0Q0SdHqbtDuLBEFYGGIaJWZ7hJPRxGE8wsYCZmqG10MIbL7+I5VaT9C4ULZcAqVoOgiBGtztArzeWGs8wXViWKzVaOAufGzVLCH6S9KpWKzh7/gKWlpbhlkowbVuMjAGrqEWK7EmiSQiF07qHWfHnGaGI+jS4OI7FOZn12G5IslQYT3EsCe6FcT5jBcWZhS4tjJvQkkGN15EGq2Q5/MEAf/n1r2N3+zGWl5cQBD5O9nZhKQpcwuAoAvMnL7BKh+exkehRdaisqZhlDBNRnmGaZVggCkOO/W4XV27ewCuvv4p6uQJ2igoO5BdbGKc37jkRIof2vA1C2ohwnodMRBcEATrdHjqdDia+L98PBgNomimBb2NjE8qVi5uS6VzXwZUrl4WK3dvbg21ZMCxLXoh1gQJVClahYVUg1VWkCvs2Cgzw5DUY0KCYNlTTlIhTYPwYuqHBsgyJYKPxEIpOaFLcENe14Vkq6iVL2Mx6zYVhqoiUFMOQLJ6OTmeCh7eeoL3ThT+IkakmdNOSY3QJBdcX0PIMKMkMmZogsgF7uQpzzhVIq0NBGtIxAN3wkMYa9NTG1uoldA4GuHfnDlzLgZrruHv7HsoVC8tnPfRm+xgEE1TdVShhFbZeRqvRxM7ODh4+fAB/NoVqqMi0okckhsL+VZwWhfrp/dJPoQkNiDfJ0HRYuoGSbWOhPoetlTVsLi2j5ZVg+QH8ozYmIx9BHON4MsSdg6foZTMYFRe1RgU3rl7BhbMbMPWi1jJsU3p4luUgzVQE0wjjcYDJJEScAEmSY8Zeo0qiREdI6j9L4bg2XM9BtVaX+0xIWa3XUZfeniXGJ8EkZduAbCUdiYGkMLpnGYAW9zwDnj5Hsp6uifNlGZ24iPoFzCJB83O4VhA0pw2EIm0I6cb+aZbESGczfO9b38buk22srK0IVG0fHMCGAgcKbF2DqanSdmI2Y1bj+Ug5J9kmF7+OkgR+FCHXdGyeP4/K3Bws8gQXL6JRrT1nUIvn/by3KKBaMn3Buj7/ZGYUh3vGckIIq29++zv4yY9/IjU0yRyeNREDP1qtFpRXXrySE3+ziXrz5g3s7e/hyfb2aWRSBGKWSmXougklyaRWURjBTQ1BFkHVFShZClvR2U9GbloS5UklM9IRbjC1stAtV8pyo+nYhALE78wWihJifrECQ1MQRwFcMpytOtyah954LDVQPIzQ2W6jvdvD3nEHkwhQDQ+2Y2GpVUPVUOAaGRqNEjRXQ2LlCLIZbM8WCFuplwBDhZ9mCHmxUgWN8hI8rYJJrwslVuAPU/zs/QfwqmXUFoGT0WOEaQxXX4A681Cya1iZX8KTJzt4tP0I/ckYfhQgJZoyNViuA9ty5NpJES01RVHQC1w79UJiexIuwsyBDXcTc7U6zqys4uLqKpYqNWRRjL29A9zf3saDvV2Y1TLmVxaltaJkERxTh+eYULVc2gKsz1qteSjPmEeoiJMMYZhi0B+j1xtKzafppvRjWQZ45TK8Ukn6jTSsMI7lvvG+1Ot1LK+syP2TlsCz2kvVJPM9p9KZyQmZyEqe9uz4DU2NEFGQkmHR1cTw0yyRDEpH09WCHS2croDkNNCTTgff/t73sPv0CYKJD5MZEipO2ifQLV2QhT8Zoc562fbkWuR8XUJawlJVg+e66Pa6RVNf6q3C8EulkmRBHvPi4gouX76ClZU1NJaXoBhkGov+Hn8/SVLJTqPxGJVK9ZTZZP+S50t2NBWkF8UxXM89hZYKHj54hL/6xjeFXWW2Ozo6FjHFlcuX0ZpvQXnr9es5jYAN3Zsv3sDDhw+lc0+owCjXHY/RGw4RhwmqtouqXRKmij20WM8Bnd6fIg2CwthywhpL6GkW4b+I3xl9SKvXag3JfqwjTMvAdNZHd9SWE6yWykCSSr1neDrOnT8LU1VgxjnySYTO4Qn2j05w0B2iPQww8kOBJyXLRMU24FoKms0KVteWhTmL4xCakUNzFDjNMsxaCZmZSx1moIRWZQU1yYY5Dna7eO+9R3AqTZSaGg67jzAYDuAZc1isbqBVW0CtVMWTRzt4vP0EvdEQR702jvodWCVXmq004qnvC8vLbEaIzegn8IkZkV9ID4yXjk6gC1tMqOcYJholB+uLizi/dQ6u7eHe/fv4+P4DzLVa0vRXlAy7O9s4OT5ApeyhyprYslAplbCxvomzZ89ILS2ZS7KRKpBpNA4Eeg6HbB9EwlJaTgmGSaWLJ4GUzjULmR0TLK8s4+LFSxJsabS8l7TEZ5GbNkN2sqDVi9YBgywdtlCBpOJArPXSlIjIEKKK9yRLY5AuZhlhsbdpFmwp8VQQRfjphx/h33z138IfjxGMJ4jDSCh9aXu4NjvxQnywr2mwBzdlLU83L1oOvMh0BgZ3ydSAECsl10Wr3kSzWi2yd6pgaWERrcUlbF67jNYqr68qxJC8XpaLL/B9l5dXTmFxcY5FKyGX/me724HneSKeIHymCOGk3ZHr8P77P8P29jYs28YXv/hruHjxApRf/fwnc2Lkzc0N3Lh5E7fv3BYcyua4aTvQPAeqYUhvY3DcQTIKJGITKhquA7dSltqMuNYwNCRxLDctS4teBS+OOCBlQtkztof9k4LZWlxcwlyjBtsxpY5rtzsIZ7FEpaN2W2jgjbVVfPYTbyCa9nG0/wixMsUsCjDoj3B0MsKjJ8eYDGOhMEqETJYucKNZrqBZqQhsVT0FmUOqJIFTMtBo1eHY81BiByutGiwjkBrxuBcAeh3TLMTu4Q7G4wnK3hx0xUU6zVD3ajjaPcbTJ3vQDAO6bQmLOY0CiaIVr4SjgwP4ozFsGplGqExH06TJH+cpkqygksnq8VrqiiaKDilvskQyY61UxvryGuJZJMIFOtzS8pKwgmx8DwZdIXFoAoTGrmGDdXe5UsLG5qoEHUJ609RRqVSkr0GYOaaY4biDXp8NYhOKagt9brsuKhXeB1tgFOVkVPMYpvnzWo51jaogEpIjlXvK3qnUZfJ/cc+lcSzBhXCbwbtoI5AFNw1mkRRRECDwJ5iMRqJgItlx1OniweMnuHv/gcjhojBkapS6TiAt4apjQ7OKpnyeJNBFScJMlsqxW4aBZDoTZxdiRlNg2ZY4hbCIWQZLM6SGY/bM4xTN+QW8/sufxeqZsxIEhcWUhntBxsj3hLzTqTgxEwe/JgQv7sehlFMMuvQdOjt5kZ/97AOMhhOECe1ZwWuvvYnPf/6XoXzlS5/JqRrZ2NiQ9PeDH/1AvL3T7SJXNTEYRizePI2UdKZAyxVpeE/jSJyHfSoeACOWZRri7UWK5gVnYV2ka3buC6pZRybFLuWHOUq8KOUSTMeC7bnCvMVRJg3QRFGE5DmzuYw4HCCKBhgGHVhuccNnUY7eMESnPcZ0MpOLlMapNEjtVIVOIoUw11Ph1T0stBagmxkMR0G5PA81czBXd7Cy4iBXp+j7MfzQwjhMEcRTpAgQE5KGKlzNw5zXwr0P7+Ppo104todKtSYRlkoeOpGa5jjZO8B0OBJtY6IpmBA1aFpBUxc9YTHaLI2gJAkMPkC7YgYU8oWwE1KLlhwPqysrWF9dRblcwnDYx+HRobCQvDPMpHmawyJbadOBAE0HSiUHrfk5rKwsYr7VlAzM6877QHaSTHO362MwoPyPapJC1kbHI1KZby6IqKDoORVkkPCXIg0rGDvpwfE4BW4ViIdGyU8GXsKrMRnE0QiDfhftoyOMBj3MZj51L5LliAhmwQzj6VQEGUN/hpPeAO1eX5ybWZp9N6HbVRURNaMVD825OdQ8T1oswWQsCIDCCgYaNVOKrMqsy4yl5GKfZOUpd+x3eig5LpYWlyTosR7+3Je+jLWz5wReFi0S9vYi7Ow8QalUEcQUhhF2d3eFhKI4gI7E6/PkybYgw2arKW0aOiXLi/v37kmmZNDRDQPXb9zAF3/lV6D8t3/nS+J0Z89u4dy5s/jrb/41ytWaCHlZE0yjEBEbjWSWkhRKmsO27ML7SZqQsQlnmIwnomdk4Vtkt0LcSzKGGkD+PpmtKEqkIJfgleWIwkgchI8ptgHDsVErV6S5TBjLnkxBvOQI/DHSNESmJMiNHDEiqGbBhhWQmLGWejsV8SxF7qdISEgMRxhNR1KfWZqLStlFo+liZXUNzeYibJM31Eei+HBKDSh6A+NpiiAdIlZ7iPIEiuqibNdRUsq49c4dtA+6qHg1BH4oBX+tUhIWd9ofIA9C6AKdVIzTGIeTEcZhDJXXSwKLJYZMxYiSJrBT1jaqtAhC9srSQv2Qpwlq5TLOnzmDpVZLHGo8HmE0HAgVT7ZXsgCh2ak8icZmmAVzyDaQ41hoNeewtLyAZrMpEIj9IzpNFOaY+jEGwzHGkynimPWXjXKlhrX1DawsrwiEZDApQBXdjbUOWeEUKe/njDrWCQLfRxxFkp0Ixxj8uv0e9vcPcHx0IgqZPKXSRoXnEA670tMtWFEFSZojynKMgwg7h0foDHnNIsQJHV4VeCgcQDiD4zo4s7GBaxcvYNrri0oqTyIhtSjCcFxLNLDBjOglFsKLtkeiiGJ11n1xnMJzPUkQrdYCPvuFL2J5be250zFpzGYB3n//p+KAvF/sSR8fH0nQo93OwqkEGwZDXlPqbckAV8olyfCPHj6C70/E4UigXL54Ea+8+iqUf/I//HaeZDHOndvC1pktfPs738bBIZX9Jdh2SfA+8fl4OhG8X2BkRWRNqm5KKmV3ihg5moWn9QkjXSx9mygKi7TP5vopdieUEolOVEQ5x7DE6AIlxjQOpE9Vcz1U3BJMlyfiycVkXUEjiLOYxDL8mY8oDuB5rB9TgRMRbwyhBi9opiCfRQjHM/THY/hhjHF/jClbIgA8t4y5uUWRq2lWCq+soNFoYjjMsH8wRLlpo7lmwC6zh+nByGwk4xQfvXMH4TjF8sIaTk56AokXWk04hJKcOlBUVG1bjKszGeNR+0R6aJphwSYtbzLCR0jzGLamoaFZcGwH7SjA8dhHEKUS6Fj7rK4u49rlC6jXqoijGbqdttxIgh+FQZAEDfun0rooiAtORLA5LvIoQjrTEMOoVsvieIuL8/J69il0pGFHSQb/lPU0LRebm2cwP7+AKCSM7xZORWQTUT8aIAxmCINAYPR0MpYgIMiFNRxrujTDNJhiQiECISBbTmRAdRW6ysxM5Q41boRyhqCq8SxCZzDCYbePvh9gHCaI2JNPqWopRMtRSucBGpUyXrlxHXOui5P9fSCLUKtXhZjhdVuYb2E4GMkxUAEjTzptgwXiiCEs10Wn38fWmTP423/n76I5Py/Bn3+ZYyoAACAASURBVDUqAwuFBB999CGmk0CkdQzsNQreFWA2nQlzzFZYuVTCweERkihErVYTqOlPA9z7+GPJ0MyovAfUeXKyQfmdf/L3ckanC+fPobXYEk0gR0D63QEO908kstq2hVqjBqfsCQQS9ivLYegWjtmoZtZKix4Nm+c8YIN6RNuUCBfRAQk5Yj4vkyxINkiUMIqKWrkGVdEQIIIfTRFNfQSjEfRcheV4cCsV6R/RWV3HlpPka1PjmMQztNsHSLNQakuz5MrYTKSQPYwEwqiKjkwxMCO7lkaYTSbwBzScHD6VKxQipzMYZiJqm5XlLRhGHW7VRmKwXjtBybGw2FiCrZbw4U/uIhglWF3axC5HcoZDMeRGtQItSRFPfNhUuKg5epMROsEMgdSpRY2XhSFySrIUoFkuY8mj05vYGffxpD/EaEbyJYBhKThzZgPnzp0RiD0Y9LD9+BGC6RSOaUnd6tlUnuhI8lQgHbMkVSWaQoKCYodCWcL7wWtNup6Mb7NZx9paUU+zgU5Iz2xDWVyWKpj6AY6PjuCPR+JQPB5mPDKOWRghYx+P95vlA4kUtkIMoxD8so6j5pEaTTKTZB8ZBBgc6DR5Cp2kkrC7JC2om1QwDCKBl53hBD1/KqNjM0ZSYTc1RLMACXt3bDnkKeaqFVw9s4W5ShlKEtHjT+E6bVOXZEGSiuUBoarllaRd0CPBctr6irMMZy9cxK996ctS17LXTEKvfXKC+/c+lpqe/es7d25LALv54otCOgqbm6Yw2Q7TDbz73nsCPclfMLMx07Ofy48333gDwSzE2vo6rr94E8r/+jv/Yz4LQlzYOofaQgOjWYAPbt1BqVzF8sIKsjiW/shx+wSdfgem66DWmEO93kCjVEO/08XYH2MS+NIHYSOUkYnQyRRZEDGzJ+mZWJfvxQjCcRhi5jNnz2F9faNgiaIQiUAQTQrowWiA/mAgjs4saVPapBuwNUMyp1dyxIBKJU+mGTq9LvxZANXgZIMHr8yI42MWzmA4jkBS3eTrp1InKJmNfnuG7UdH6PcGSNOoYBMTBbZdQWOhgfmVCqoV3mQW9SrU1MbTh8dApGF9bQtH7Q4msym8ehmlShnj/hDH27tYqtaxUC4hikNMqcwPYySaitjRoQYzuMMApVxFw3bR9KqYqTluD9rYJqyKYlHvNBplXL12EZtbG6Iz3H68g8MD1kUjWIaG+WYDzUaV5RhmSVpEc7ZtaPQxxc+RBEzHdcVoqVShEwoRiRSaoaI1v4CzZ7aw0JqHSQfNIYQMyY1HDx6ifXwsjkGHpUOxhcAygzWNTB1EkTij1JOEuTR0BlhS75xBJKo5VfQ/k0hRxcH3YqupmHtTkECVSYnhNMRBuwc/ShHnKiazEL2pL7AwDyNMgimyZ3VmTmLLxvUz57BE5pAaTGlFUHaocbgSOckTQ0dM5lVVMI1inHS7GM/YTnLx2huv4fVPvAW7UhH75XjP3v4u7t66hTAKJLMtLLTwdGdHat3NM1uo1ZkkFETTIkEsNOZlVvNnH36E4XgCq+RJhj0+PsZ8vYWXX3wZg8lEWNebr74C5Z//zj9g/YsXX3hBMll/OsWf//lfyYSBYdvYWFnB595+G73OCYaTMaZxiJMu57mOsNBoyjSB5znSOvDDUFI61Q+kzS1GYJEBqRgNBpLZLNuVuoC09WAwLJTySwtiHJqIUIFwNiu6/MjwdP8pQtaVUShSIUu3YICqfkPaDtRvcrCUn2zws+dVKCNYD8QIkwgmayhVgWFryLUQqp6gVvVg6A4co4LZNMPTnT0cHe1jMJxAgjdMIRy8kom5uomKq6JRm4OhlbG/00UwSVDyqugxKOhAfXFO1CJECDv3H2GxUsditQpDmsqM0iH60zG6eSDGU5llaJku5rwK6l4F3SjAj5/cx5E/Q6YZkrkXFuq4ceMqNjc3JSjsPNlHtz0QAbNl6WjNVVEp20JWdAcj6KYj10ech7qfNCDVIqoMKlN0vVCbFKM6BeQj9CLUY+24urSA1cUFVEuewMbth48xYo2aZpLZCLtUvRhwJSwUMTCd63QaoCBpT38u8rFCAFHoD9WiuU62lmJskY6xNuQgrIokUxDEKbqjQDKdYXnQbRcH7TaO/JFoXnM/FK0uJ7zYGiDnpCs51pstXNvaQsstwdEJVRXJiDwwCjkSakHZItAN+ZcMbhDMpJdIGPrSqy9jdXMTo+kEu0+e4NGjB5iOJ8KEMyuXvBImk5EgNQoHeP6sW5lUyEdUS1UJHFGSIzU0ePW62OX2423UvIqQN/VWSx6/eO0qlN/93X+Uk+q/8cJl6YVwvOM//Ls/x1FvgBA5WrUafvs3fwvvvfsTtNtt6UeVazVJl8vzi+i220VhzRAruJ19oaJrz4jabh/B0IjHY6FZo5j1SgyfrNMsxLVr13H16tWfq7KzTGhXMkQ01o9ufyA3J4pnSKJUyBVGWkZcjuGQkaIWlBmK0ilCHDZGmS3pgHTcOGP9RKiTidOT3cvymcjSqrWa6EcVNRNmsNPpoX08RPtkgn53LMbSrJPN8wSm+pMU/W4IwyBz2ZDGKfVD5RrrwzqG/QEOdvYwV6mi4ZVhpLkYgpLk8OMQfkGnwtMN1GxX4OzS4jJ6/gTf+dn7eLp/gjiipCzC8nIL58+dEeECm9vtk76oO+jAeRqhViUpZGP/8BA7+0fQNRumZsLSCcNNuK4G3aTukvA+l54c77FI7+h0lEnlnD9jYFDleRSr85gIy3vttryXsJOnOtKiF3cqVmbrgKUEr7+0Bygb40/VQsmUF1MILILIcj4b4ZGBV4YDylQ4nS6/SwdV0R1NcdwbCaFC3nvEwGnqmF9Ygt8ZYu/pPlL2FJm5ZBogE0XK5tISNpaXRL5IQoZ9WNoJgwL/Jaoie0vVjqWx3i3qzzicCfGxurEqLSvWp6zNOE6k8RjZtqADZ9SDFD1FtnUInXlStCn2Mk3LwSzP0VhZhlEuwS65eO/d99E+OJZrvri8gs2LF7C8sQ7ln/6zf5CXKx5evH5ZnIPR8A+/+mfoTWaI8hTzjTn8V7/xG/jWN/4a+4f7CLMEi8tL0sepVWq489EtIVVI166urwlTVUTTHGkSyfComueoVMrFgGeOokt/fCIkzOuvv4UXXnihqO9UXRgnRhQ63Xg4xDs/+gGC6UReixnSdT1hoZ6NyFNTx6hC7C61g5AIhhgC6xjdUIXI4agLL5SuuULLZ3mEMAlgWjo0U0W15klWy5j2UwWzSYTdnT2EMx+GWjhBlCgIQhXDQYQkVGFqZHEB3TbgVV25LlRQ9A5PUHM8VB0PRpJBCSJotD0al63DqLmwa65IpGzbheV66PsTPHz6FP3uSGb70niGpaUWatWyZO5ZwGtSGA4NSFdSLC3WUa+XZZjz6X4bQZDIkCxZTzojJ+ZtR8fUn4nT5dSEigwLMHUqeAyUOHx7KmoWzaRWZGaTAVRUZgyeNMDTNQQCIXMxZhmdIVHD/hlhJ9lUkUSRQy7Y6WfqevbSxHglKz4bGypm72TYACqiBGgPxgIxw0xFnzOVDJ5zdaxvncHDD+/h4YPH0nrhagqmOqIZno9nU3pI9VEFpuMKz8DSKA4CJCHvHWtqXcqmsleR1hbPkecVTqfiSMzitBtmMJu2wxr2tCVCIQNLEh45AwyJnYxtP4O2KKJP0XJW5ufQ3FiFYTv48Q9/hKPdfcmUtG/2A0v1OpR/9jv/MPdKFt546aZkj1w18Ud//HX4s0Q0hJwk+Ftf/jL+6ht/iaPjQ/hhIHNY8kJQ8e6P3inIkEYDv/GVrwjbc3JyjFq1IkUpvyatTBJA5rl0U5rIhm2JEPTG9Rdx9coVoWNHU1+g0OngME4OD/HBOz/BuN+T5iprs1lMxTjV9QbcckkoWkY31hAirqX6QZq2Ogxie1F9kEBgMW/ANjxRB+gWM6QitSiZWdNSUS5bqFZdOLZeGEgawbV1eJYuzdb2yMf2Xg+7T7vIIsreTHGQIA5FBuZyop4QOFdRsRx4hLzQ4OYashmlVxl0x0TuWUg9Q0gfChCqrab0PD/88Db63T5yidAx5ueb4nTc69E+6cq5UZLHnlG14mJttYWSZ2IahBiMSWromAxHmIx6sC0di4sNyfRk1qIog+sWioksDWHqOZZqVdRdt8hSJIBEL6nL9dNJ+DGbxBQdsE4qJrhZAoi/SU1HJzrVZdIoKfljVpTJ+UzaS6c6ZJlS4X3lfRA0xDqPrSKd33NSgu8P9EdTqedy3cLecIABMjTObmJlfQMf/eQD3H/wBIphIvBnstqCbk1noe2SDyDJceH8BbicBE9TEUuzpcFai4ylV63CqZTlGMThyYhOA2nD8P4IghL4q0i2ZytocX4eJceRepdBiA6YipBXE/H/LEowjWN0qYyxDTRXlgQNHu7vIxwWihqB57kiYgPln//Tf5iXqx7eeO01ueA84T/8T3+BKEygxcDy8jJ+5de+iD/7+p/hsH0oY/4XZc1BCWkQ450f/ViUJs3WAv7rv/vf4Jvf/Abu3bsrUOPSpUtYWV2WNQn8oCOQ1eFui/ZJR5ghrkx4+aWXZFmQ45UkInFsho3h3uExDneewO91EQZTRGmEaRhgPAtkVUK13hDnHU2nwv5xHIYsGNsQWcx+YGEANCoSLyx+edPpbFQ3uB61oGVYjoNZNIM/HckgKQ3WNmkMKXQ1Q71ExtSF12jh8UEX7/7sPiyzCtesoH1wIs3pskdJVknmD3uc+yNDyaaspqFqudA4VgE2rUvwGjWoFUcgOUmm1c0tTCZTvPfuexiPJnKMjLzVcln6bax9uYiIRQpXNDAbrSw1cfbMKrJ0hsHQR7fPSWqg5JbEQbIsRKXqyYjVvXv3MQ3IKLM/yAkGBWVHw1qzjrpDMYJxyjoXA6msvXjtmOG4PCmPCbcSMULPtGHxXLJcghyJIjofYb6gC2YBaeZloh8lLCOCkmknXvfTESg6HJlPIguFHXeyQaoubQMGfGgGxlECnxKupRbcuSYef/wYt+49RBCzHRFhGsygMVObuhBtbGkR3WyuLONTb76Bhuth5/4D9DpdHHW76E4GOHf1KkqNBu7e+xhZHMl5clCW8rjktLVBO+U9oN0we7bmWMsXfWoqaYgXSBby2jAQUsurWCaGYYC18+ehebaUOGTXg8EAixQaNOclsbCfrfze//z3c+rsXnvlNcGl1Fr+2z/5jzJTr4SpQKYv/vqX8dWvfRWdYQ9BMMEFznPNNYE4x0/ffQ9pzJqmid/49V/Ht7/zTWxvPxTi49q1a+K0dz++K4uJOEZy88ZNYbR2d/elqXxwcIDJcCAay+WVNXGkhQVqHMvYe/QY/klbGKloOpGJc2oyQ6QY+FOhf9l7Oe520BkMkZEUcB3pk3B6m8bAmoNEgNQOMuWdikibWU9U95xYMAq1glciuULn4Hh/gKk/EgNt1UuS8SZscNsV9HyW5hTxmjg6OEG9WsVSs4m5koeTnafo7O5L45oEEGtXwsEZbxDhCskLQ4PimqiwUa0bAkWUXMOwOyj0kroidSxVJVQznBy3MZnOxCFkE5lrYWtrFRcvbFI3gU53gG4/ADUMhIqc3HeY6ZaaUlNtb+9gzAzCCQZ/LPOC5zaWsdFqIBwWxJdbKgtiIHTkFISMJFGfSn9IE3AUlpCLrRCOHpHlk2VA9CoKl0WdUWRHkQDSEE/n5ARBKVT6F5uxip5dke2YEUUgLUREhjDNkZAGEvSqIKVmc3EemePg8aNd7BwcYb/TkwVNYz8oWFu9cDquzSBCoAxwY3EB15kcTAejfg97J8fw4wgbF87DqpTw7e99V8gS6l2l9mPbIqee1JBhbRHkCwdgFj1mEnaUiFF6Rng7nSKcTEWdRSaUMNNHhlJzThZ48ZpQ68ltB81KDXOVusj1KPpQfvd/+cc5RZ9vvP66sHmdXh///j/+uajBkyTC+tYWPv+FL+BrX/tD2XNC+REb6UzjvFl3b9+Vvs7c3AK+9Gtfwl/8xZ/i4GBX6rKr167JBPk77/wEnXZbIuhbb70lQ30ffPCB/Fur1TEadvHizetY3djE8UkHt2/dRsm0UaYcySujQTpaJEahFM80Wj9OMJzOMMtSHLbbGHOsP04wiyhNS0TBUAxOsn6h/KlwupSr72R9U6HwJz6RPR8qdYqWQE8uUuLPn228YrazTKrJM8wvrcGpNOBHGWYZ0BkPi4zFYt91MdrZRXTYRpmvp1nyHE7UD5NINqZNmKVZHyIVRye0ImSzdVvGj5iJqKwo1hxowgKzb8qGN0kAGizHqbhp7cqlMzANRbJgu8u6l2NDmkxqVMrciraMWRDggL1UkkD+VKbOOZ+8udLCJhcx+T7Go7Es7lFUvTgW2ynU/9TTcnwLGdl3aeSb7LOe6kaFNJFLWKyIKMabinEakYxJTUeWsZgWl2t+uqqPv8QsJyM+8rxiIVKYZAjiBME0hm1QZ+lAbdYRGQYODk6EZAlSKlMS9AZjHLH1dDq1zfvAfqXl6HB1FavNebxw/oJk348/vodRHKHamoNqW+j1+5hNfHGgeBoiizJUSnUpO0RN5XJMKhMlD7MniSfPdjHzp9IzJavbO2pLr64zGmGax5iQtNN1NBfmYbkWKiTXqjUYqo6qV8JCc162zyn/+Pf+p3ypWcfLN66jUWng+KCDr//ltxFmVJeEOHfuHD732c/jD/7NVzHo9qXAv3DhHFpL8xhMhrh7575E4Ln6PH7zN76CP/njP5I6jgXulStXpP778Y9/LPUbo/gnP/GWFP7vvvuuTC/z9VUkuMKdmGvrGIwm+MH3f4ijnX2UDQPXzp5Dq1yBwRvPsMuFYFmKEeVH7BdpKnYO9sUB2Yvhp4x3nH5G4ex0M9PpfJuhSkSXAUcptgshLi2GBidCWlEiFyM3hKwUEXN2j9GXw4iG7QKGjerSIvKSjYNJD71JDy6h62CEkh9iUffQsClnc5BpGk64YiGYIMxidEbcr8lmfKGFJCs7m3AtgV/sdzytUZ4p5dleEabxtP9EA6hVSzh7Zg3lUqF+6A+mEvw4caAgxVyjgpXVRbTbXTx9egDDcqVXyI6YYeZYna9hqVxCPBqJpIk1cRhRQZQUqx4obiBcpK+ksYzXcGUHGT2KDoo6j/A9l+ivPhuJEYk/ucliElyGSgum5PloTLEW79TZnomkZQJVE9kXay8/iOCVa8gtE76lYQYV494YCXsA1OamuUybUC7GUoNQczz1RbFiuxb7ETCzXMalNtdWBA0FSSzzc2w5sCeXR4lI1/gvl0WtLq0W5BbXTda5MybC5ua66FsJtefqjWLUyNCx93QX7cNDsaFjZtJeF53Ah+bYsD0HC4vzKNFubFvWR7DWrZeqWOe0wq/+/d/O5ysurp3ZwNnlDcymKb7z/XcR8788wPkLF/H2Jz+LP/q3f4hBpy8UK5fGzi/N42TYxZ3796VAXGot4Stf/lv4oz/8qjgTGbcXrr8gy46+/4MfSC3HD2ZUTtV++OGHGA2HuHD+PJBHuHTxHJZX19AfjPCNv/oWjvYOYELFtfPn0SiV4BgaHItwkEapiSY0YCQ1TWmKsxYYUwPKtC/7GRNpBcxmU2m88wIyEPCmiNg6U4XlpGGxFyOscFpAoJhUd85h2Ry1egOt+UW45bLURNzd6U9DVOeaePETbyGvlfDO9sd4dLKHKYW8sxBzuY6t8hyW3ArMhCMmY2FsqXRnOTTyR0X/0LaESQ2mIfrtLtonbaGxyQoyGdPp/Amb+1y8U6j/acyNBvfUsNXhyWQHmbzh0AdyTcZ9XNfE8lILC4stHBwc4vH2HjTVklqXcrlKxcLm6jwqpo5xu1sM3cpkQLHAh8t1WZMTLVisx4RMyQR6UzHPxj13bjbLVZTooEQRNEzCyjyXY1I5cUI4ebpjhaSKZL5nWe90vR1habH3gU5HBpPqEbZ5gFjTEVC/qnHkJ0XqR7BMF7Mkx5TbCYZjzCjIyIHheIzJmE7J4VxXGtfE22XbwkKziXprrpi34/hQHAnbzQzEa01WkpCavAITAqVcpmGKKuXNt97E8cGhkCfr62sY9HpiN2x8j7pdgbXHgwFOxiNsHx7I6NHC4iKWFudlvyuDP1n6RqUGPddwZn0Dyqtf+UK+VS1hyTaxXJ9DrdLEk/0OYiVDf9rDxes38Ppbv4Q/+Oq/x8nhieyReOn6VSwsz2PvcA/3Hj+UNsDqyga++Pkv4E/+3R/JgfMW3rx5U2q67//g+yJU5bV9/dVXBWp+9OEH6Pf7uHThgpAXN29cxcLCksDLv/rLb+Fg/1Dm6i6dOye9kvGgD00hBPBEPErFieG5MorfG/SRawYyUsgp9z+OxVirlTJG45GMwLBPKLN9SiGTCmeJFMVh4EsdwO1csn6O0l6VPb1EnGJ5ZR3VZkMGYNmSKKYnVNTn5nH1xZegeh4+3t1FN5hgHPhSp85GY7jc9EzpUQbMlaqoOSVoWSYKBq6yoENXGlVZbMR5xdF4IpvCxIJiZr6pBA6ujqNinXs1xSniRHSUHHfaXF8V0S7V751Ov1jBl0TIsggrKwtYXl5AtzfA3t4x8lw/nUtTMFd3sbhAWD/CvTv3RdaXSG+VQqBizRxrStbCwmTSIU6b3CSzMjVDybGxPDeHlUYDS2wfEc5zLClm344wt9h8fLqZAVmcFsOfbPec7kkpFviQrCqmT0QOwczP5nOUInNdTJhpaxVpKfRpl1EqpcVxp4ehP4VbrQg0JTPOoeH11XVcOHNO2hicLiHzPfXHMtDKUSwGXF4vQkfu/iGCYflBeRo33jEhsNamzHEyHMukBcsgMspFj+60LCDLaZuIFQVdipq9Ej64c1uWe50/c04Y+2INYeF0nBapOB7OrG9C+e/+0d/Lv/zay1h0WTcRmqmYBonAn4POEfbHI3iLy9jtDzEYjBFNpnjl6lVc2FzDx3duYXt3R2Raqxsb+KVPvI3/70//DIP+QCL49evXwfV+LFpJJhArf/rtT2HnyRPcvvWR7LykrpDji1cuncPS0gpOTrr41je/h/3DIzGCt9/+JYlgfK/eybH0f5iq51pN3Hz5RZHkUC/qz2JZRMolpNIuYOGS55j4Y6HYC11iXBiTbASwBFrEyQwJ9Zh0wlkqOyFJs5umJhGP+yC9Whk2WwmeIwQM1w5CNXDu0mXYlTq2D44wCSOZL6Rjc1V7MB0hCX3E4zFWGy0JaHWvBCWO8fTpEwwnA6mHyNYOWbdNfAxGY1l5wfYCBcWUVsls43B0WiepIizgpMDmxoZMm7Mtw9GT4ZATGAls20AST2EIWaQIydJuj4QwYnKxDAUry3XpSz54+ATf/8G7Rc9L1uIVTifBSYoz1r3F1i/ZbcK9kmmx94YIvGRycNjCYq2MjWYTS40qGpxnNDQZClYyUiKFYJkOJjIw9uhO1SrSxVOYaYo1d8x2dAhmulmSYRIn6McpqmvL8MpV9CkciDNojoMJ19bvH6I3Ggj8K9suKo6LMxtbWF1cFrE5R4gGva60m/g7PrMfG+eMuhJcin0OXLmQZcVuFwYaEnFcFEziqRiHKkTlDEBcMOUHU8mE9aVFhEou0yGq7eDewweyuMpUNOxubyPJi5UVzPhcrPW5tz+DZm0Oytf+73+Zn5WNXSkyy0BIvM1ufMxol+Hj9gn+860PsR0E0EwLZcPC6xev4uraKj567x0cnxxBMQxsXbyImy+9hP/0x38qEiI2wgkvuVbvu9/9rmjsmIo/+clP4uGDh3h4/7443ZXLF4Sav3blAmqVOg4OO/jhj97BwdGJXPzP/crnpeVw984tHO3voV6poOp6oom7dv2qUNYf3KZOLsXW1hmBcMMBR19SDAd9yXAyW8WCP+O+DyrlWR86p3XASIZKucqARATrmyjyYekQ7O46ZaktnFqlmHawLS5age46WN7awvFogof7e0g4NuK4qDoltLwyTNk7F8sey6phI48iJLMQNddFybNFAcOVgvtPnmAWF4Y2DTlCxWHJQGAeBcuBPxWZF1lMWY+XZhIMzp89LwQQ1f+t5gJq9Xqx5i7n8zSUyo4QFUEQod0eot3uS8CxDGB9rYV6o4yP7z7CD3/4vtRxdABmUSKFYk356V5iNoRJnz/XXlJNUmgseS0Vvp8OVBwDC40q1lp1LDcbwuQ6nPiXRnKxtIgi6GK93+m6QlnNx2kTOj0rBVPel+M4lFCHqYJI0eAuLsjfDDje2ZfyIWa0Yv2XpQLbk8kUDcuFqxjFol/urWFP1KBKhlPyBWtMxpR/v4IliiKLlU43l0mvj+NVfBfK1zjZL+I2If/YD+QeGon4mirHQHTVXFyAV6kiZbuk5OHRo23MN1vQcwW3P/wIvUEXust9PmRELXzh07+Mtz/xS1C+9//+67xKLG1o+BmV1SfHMOMQlxaXsbmwiplh4T9/9CG+fve2MIU1y8TnXnwR11bWcOud93DcPhY28eoLL+LsufOytYnwjtGCf6yDUfkn774jfw+ARerbn3obDx88wKP7D8XpLl8mu5Tj5o1rKLNNsH+C737/Rzg87ki0/fTnPoPRaIBHj+7jcG8PayvL8vcBqOu8eP6cTG2/98EH6A9HuHTpMkpOCe2jY+mHkeql8NQPJpLlRPtAmMkGp26DphaQ1qfsLKDgmoJXRr4I9bKHYDKRMRbLdlAj9K41oJgOZoz6jRpKq0uSpQhteDOEAs9y1EolGVuRhU7cQtyYR4n1CUdgyOvnKWrlEiqage7eHiaEx2qGKEtxMh5jV0b9KSL2pN4j9JxOWZcSTFP8baFRr8sgJyM1a7CF+XmsrCzLaxNiUgzOrExGktmBfcAp/0DMzIfrUDygYPfpAe7efSAidcKt8TQo1jXQ8WSGrFCw0Gpl6rpYBiaMa0Gp8wqScWWvLRVYWbIMtKolLDbqmKfEruSg4liw2KOjFI/7VgpqpeBX5G8TsJyjIxXrulyqzwAAIABJREFU07ljRzKuqsOpNqBV6xKQOoeEyRkc1uphMQfIxvO020eDe1g5d2c5SCjPYq/yFN5ycpxlhWRrFPWbLEKSzV8U6JN5LXZ6Jly4Kwxrce48Lt5fWUbLc1YgmY6BULF01DkO5HnCiDLIs39t5xp2Hj4QWGm6JpySK8HkjVdfw2c/8xkoP/yD3889LoNJgP/nRz/G7XYbG+US1j0XV9c2ZN3dzniGr73zY85QY87T8Ssvv4RLi0v46fffwXGnQ8yCl26+ipWlVXzjG38t4lD2vG7efFFO7iMqtmehMDmf+vSn8OD+fdz/+B6m0wkuX7ookOfKlYsoeYXT/eDH7+KQdCwUGW+nmkWcbn8Pm5trQrtSxsNBxs6gh5/duYPBxMeVy1dlhu7hx/dFotZaWsBwMsJw1JP9m4SlnKXjzS+2DKuy00Umw+NYtKACP5MIzRob30fotzui6C+7HurlOVRay8jmmjgwFXT0TPR4dW5ztkzY7Oc4JsIsFXhO5tROMlxf3sCCZSMm9je5xYjyohxVKjG6HUSjAXQtg2rrGKrA3f1DdAdjmXYY9CcYjQKMxlOpQ+kAzIBs2nJ+jMof1g/MJKw/Fvm3DRyqTAqJlHBNrLc4S0ai45QF5nMO9vfxdOepjPGQ+RuOJpL9WX+THSymxovV57Jz5XQbFtU5xV/KKYTHsoCKHfmCuISW55Lp+fcoGtUyVlp1rDJI2bIv7lSXWyytkr4e78epK8qKD0IyNs8B2JUGlFIFYQaZeEDGreELmMVU2rQRTKaIRmM0XBcWGV6uLuRrsG8nOlECE0NImkJ/WwQuWS5LwobspayUYJZPpGVBFpcZ+dnEBBluGRs63d5MmCqrI0o25paXYFY8TOOZ2LfBc48z+N0etDzDJ956U6ZPeI4stUjWKO9/7fdzM83x8XiKf/Xd7+IwmOG///Sn0OKq4pDN3Rh3jrr4Hvf4ZRHWai4+deUSrq6uob13jHavK6MtFy5cQblclaWg3OxMuRKdjjeHs0ic1CV8+MxnPi3Dffxk4X/l0gXYto4rly6KTGln7xA/efd9nLR7QuF//nOfRbfbxuNHD3B0sCfT7Vzt4JiGzCcddU7w4f178IMQV69cgxLneHD7Y7SaTTTnWzg8PsTR8QE2N9bFQfb3dk7nyVoiOWM2ZW+PF5KQlNkgiQI0SmW0Dw6FFubfVSBMooQsNhyEcw34q030y5wWLmFrfhEOo38Uw1Co74dMPTiaDidOsFmuosreVhTCsY1TKKOgxKn3IEA8HiKPplCogplvYKAq6I58PH16hO3H++j3SbIw23FrcrGvY45qknpVpjNkFMf3BcLPNZtYXV1Do9EQJ2CWZCQvlzy4MpPIbMA/lgFhjzkVwvvAv7Z0eHIirByV/AxCP3e4YkW6kB1cPiUrGQhDM/la9Jy6UTTUhQnkoCpdlAM7Gbz/n6n3irE8Tc/7npPzOXWq6lTuqq7qnCaHnU3cRIrSiqSXpASJBgSnS9/ZvnCABQM24CvDF4Ikw7BhyEEQLMmguEtyuXk4u7NpQs/0TOfq7kpdOZ2cjd/znZplLwoz21Pp/M8X3vd5n5CMa7KQ0+xE2Sp2lPuZNOMHBuloLFFys6jZcMiBMAoObs/Z0pji+bJ60YT293e8+KemK+oOYlrb2Far2rQ+MU8Jh8IAMbTt1THno2Rmvtt3KYoEjfcadBtSefAqDUhx2J78xhEfwlbih2FjyNbo4q0JjSuhKsZTlMO5jMYqk8qOFy0ipoxEGT+ey6t5dKpEv6c/+eM/tvaRvhI1DnPgyM//1f8+THf6etZu6Z/+4Pvardf0X/7Df6jZFNN3SpqITpN5/Tf/+v9VbdjTcrmoz69cUJESbRizpR5X6Mz8nMuOOx9/oo31DYMm167eMFx/78F9P1T6ra997ev68IMP9GR11Qv96pXLKuYzun6NTZfXo6fr+vkvfuUehE38la98RSfHB3r08IG2n2/q1q3rfuGUrSvLy3qyua4P736qeqOlq1euq1tvuXSdm5lVeWJcm1sbDj65fGHFi+/ZxhPlCzlNjE/o6Bhw6MQ28vzBfarVaGjIEDWXsyL5+ca6etDKzJ+T2siPKhMarszppJTSMJnU7NSMVe6ZaELFVF5DIO1G00heJZXS5y5c1AImNof7alSPrNNieDoxXvZ8q1+vKdrrqKeeDoZdHQz7qrba2tzYdSxWo9HTyXFdp9W64X161EplQnNzM+47q1Zu4+OCXULHNm/nzy87KckUL+hLhLckEyrmC96AlGWAL4x76A2B2uvNlh4/WdXHH39sFzSuLf7HCADDH9YgUD63wJl3JsCO8wzo88z8CayUMOpETBo1OsiAGlsMAI4SaPn0hKYnx62GYAzFED/4a0IxC4oFi5YLReUmZjSIJXV8cmgpD5zU00ZL+0cAVm11qCCgiyUT2j060oYZPA23Efjl+GYyFS0ANpDkAwrNLY3oltIY6htmyMGnhtdn8yheAxl8CGddAkfNE4WyGCU/IRJRCSFwNqt+tK8sFLBMVlEAr0RCf/i7f0cpnm+7rWQ2eIlG/pf/+X8cvj6/KCTsP35wV+/e/UQXpqb18vK8Ls9OKBJJ6jRX1n/2L/8fHXc7emVxUb/3+huaiCYMDADHdjt1Q+oYvKC2gBbGLYLoD9QSSTyzNIbNr7/2hn7x61/q2dNnplpdvXJF5bGibt647k13/9GqfvbzsOnKE5P63FtveTby6OF9Hezt6OWXX/SJvrgwp/OLS7r3+JFu3/3Uv/+1azd88j26/1BLi0v+eSgj8O6/cumSgYa1zWdKoZyemDCJGIj/0oWLVjXs7++6BC3mslaBb6w9M+maEJVOrWXGCK12JxFXZyyr7nhO0UJelXOLKuI5aeL10MASQR8020tjY/rmS6/oWqGk+OmJhu2Gk3Q4XnEL89CfvoLeslPXXqfubDpsCvZ3gfv3dVpFp4gGDJ6jbBFwYeW8zi0Gxy+in55v7apeg+pVd3nGQTI7N++Zksss1NPctKmURynMJFHM809I6PBuKSsfPHqo9957z44BZ4ayLGbD5dxszM8U940Ba4lDlc0WeseeRwPmJYJWRkKopEMfPfsmYCWqbDKhEgcf5TGkdW49p+IEEjTQPxuGHAj61+Ywrngmp6PDA83NThnxPqo1tH9cVZ+8vZ3dYF8BcWI4dG+6sbmp2mnVpTeglInw0O8IeGFToKa3sh6r5CDbMYmb0j+ZNEl6SHnea5sgwMiEmyyKB0uppGqtqQabMhWqHcAtWgeEwbw/HNznp2f0tc9/3qcUCHkiD6kiqsjv/od/f/gP3vqizhfH1YkMtYZ8p9nUZDqmxYmC4sm8NiMJ/Vf/5l+bynR5bEyfO7+i2WzOw9MsspZkxPIWNBatBvB76CUQgdILYE7ELIgXhH/+2vq6uZg0owAA+VzWmw7yMeEOv/zVB6b4jFemdevWi2azPF19pIO9Xb326ktqNuouR5cWz+n2nTu6c++ee7Pr12/p9KhqQxhI2VCbdnafq1Y9Cf+/1dbW8w37QhZKBXubnB6f6NLFizo+Qpi7pXQq4f5vbKygjY1n2trc0uHOsVrVQN61ZAXoPC41Y1IvGVc8X1B2YlzlypTy42O+/Y46TZ22G5rO5/X7r31Ob8wvKk9yKb4xPUyUeurglLW7o1gPvmBUw4S032tqp1F1D3N63DDTBMLCIad6s+MxQhbriBl8MGf975RjuDpzc+2AiG5uuLy9ePGSXd7oNS3sxTioA+IYMghAK+E3okPkfQJEefL0iT744EMn+4RslFiQwXhGBc0qoh4SLM+6QlkI9E7ZCXPGBAMPwinUgtzKAIXJciGzwA5ikYilNbBcAK0Y9MOuwbAIEgQbsJDLOnRz/7SpWrtnr8/rVy7Zn3Vrd1+Hpw31I1GdnhzZ74W5pkEQrB+Oj93v8f5C2aICiCfoudNmGfH7ogTgRqOPL5fK2t3edl9GCby389zgTwziBJpBlO5YTMTiVplDxji2g1nLCUuFQs4OBuMTZeE5RJVzZWVZF+bPWeFvelkha5VJZPpbXxm+Mregr65c1crklMYyGSU8rQdVGmiQyOjj3UP9T3/1l2r0u7o2Ma7LKGMbTdfv+IAk47DM40pmMtYrZXNFWzNwknDj8WYBS3PSntl0hxfbs0o8nc3o5vXrZv3f+fS+PvzoEyOJS8sXNFGByrTvDXF0sKcXbt6w5+PLt25qfm5WH9z+UPcfPbIs//qNWzrYP7QDM9lzLLCNdcJM6rp546ZJqhsba57tkZqKKJc35+rVK37g9H/MuaZmKrZ6INMORcTW2oFODgN6SI9CiUP5BGKJtoufjTcoYxJu1xhJO6m4+sm46/sv3XxRb166qtmxMdvIU75QqbSODrX37Kk6J0eKDdtK5ZLq5BM6HvbsHnZ0WNXpCc5aHR0enloXx49FNZ7OQNBmA6atLCgUSIWNml+JPeLB/oGfO9xX+mBKamB/rpxgk9e1dUarzVxyBOn3+lpfW9cndyjX659ZqXPLMfvk+/X9ehP+OjN8AJ7s7iyX+NwobDrGA4bqE/TNUsfjAsYMo5w7QJdR+ik9IARtSs+JclHlUsGbb2qy7Fv0sN7V4cmpTg73deXCstNj7z9+oofPNpRmrQEqjZVGAt2IiebQtcj567ba2t567gOX2xwpGOMGUlnnz53TweGRb+hzC4v6+KOPHCeN+9rqw/saz2eV5mZCs8eNnYgpmc0rT2tShdLX1+b2dvANTYX3H64m3Ez8a2ANwaqCSoarQDSdVCKTUCT7h18fzmYLeqUyp8l40oPNHPbg2YRPp+NaS/d29vTr5899zX710kW9cX5J6T7GP4grQbxO7FBFQ262th2eYnbkKhSKdtsqUZujfYOEbBu3vuF8FgfCVHLC2aQbm9vaOzjW+MSUqT9Gk0abE+0TNm70eF/+4lumQ9359I5Wnz7zqQ1l7fnOrhUMjA842Z89eeJ+5tYNYrFqNgYlyZNDAZtuBu/kVm+srzmOi2Z3bnHOotTHzx7r6bM1rT/d09EBDTjgAc7QA/tp2ibPBOV4KONsgYD4PqYhJyOQdzypiXxec5OTWl5c1PLysmbnZzU5MS507W2UG8f7ateOGP8pVs6rHpdOak3t7x+rWm2retpy+XhyWg125FgS8hENjA/6oDg2FomQBgvQYm+SLqZLNTNYLl26pKmpisspe++PctXoU7AugPlCT8gM9dNP7poyZrEpAmkLVEOuNxYeqFG4t0ADodfx7DlUT07rBiBgt/D+cjNgNw4TBPU6NyGlNWWcB/DchqyVEQ8T8AUNJAcf5efC7KQDQ6LpvFafrml7c13nZqe0vLSozZ19rW/vKQGrJE2JlzV4R69PDc6smJgs1sz+zo7lVwy6C8Wi2v2+R0xXrl3T02fPfFAsrazopz99VxdXzuvG5Uv6+P33DPxk4jIiad0gvWkur2ShaK8V7vLN7U3jAawjbtvFc/O6sLQURMBR5E895fBtvXzRsWam/hX+4e8PJ9JZ/a2XXlcmEtH+/raOm9TLB8IpCUOVdiSmk95ApchA33r5JX352mWNJZNq11tOren0oFM1TKilIbb3oX0B+WjbT94CQYbK8bjDF0MdXLIrGKWQZ1DEbdWb9pq4cOma1rZ29GiVDTXQ8+1te3e0GlUtLy7orTde8QyIZhdeZ6PVdhm7urauR6urlvczX3m6+thlx62bN0NO9eamuXHw8za3Nn37IaJdXX2kw8N9lcaKWr5Awmxcdx/f19ONdW083dX+Tl2tTvAIgWMYI6WiR4/TVxwvS8rrfld9RLaMdqMxZaJpJTEDSkCeDm7L+LhMjk/o3Ny8lpfOafncvCbGcooNKb/7GqZj6sYjJn4/W9tUrYqnaFObm9sGfQKDgmF+R8lUUDkH4C0Qop0rYJflYI8Q5EU1o5yAKxDMJ3CzGjEx+H2CU3HYOOtrG/rlu6hCDoI5MLsIe/EWN33Pzw1Nn41d0ynfaPsEfQxCxPDh8anq7Zb/nQ3O6IhNB/mAA5nfhYOA8bvtHTwnG0l+8OhGz8dcMBrReCmp69cuan75kh4/WdPx3o4WZipaWVrUw9Vn2tzZU9T2/aFcDTSzqH9mBrEoNDbJBAM2ICOQiYlJl4TcnDh7vf/hB0qlc5pfWtbb7/y1K6hLy+f18a9/pcXpSUVALUcOzVRyRG2x6eqtjqVaUPoYCXBoTxXLWsYUmFiBKChoR53oQI1eWxeuX9bcwoKR90j6W393ODNW0jdef03jOGYNBzpCAoLcYRCxO9j67q6e7W6pPOzrj998RZ+/ckFlaGMK1gEslgSDU+BZ/EhgolNiEMDQCdYLGNECBPCgG7W6B+jcRJzIi+dXtHh+OViX1RtOAr145YYGkaT+9Nt/qb3DwE3Ebg6pyRuvvKA3XrhJsLna1ZqymYwtDyLplLqxqGttHgjW8Gtra4bGp6anDYevPnvif0f8yq3Hm37j6jXbrZ0cHmhycvw3m+7RPT18sqqnj9Z1tFfTYIgtBHtrqASzHqzSkxENkrD7E+DTatlqoWcLPMhQvi1iDFzxdwlqZG6/TDylbApAZ1zLy0u6cHFZ84tzSheS8JY9L3v6dN3eKESPIfo9PDh0iQ4gBDiB2NabDjDbA2u6JWhOI1X3KEWIr4FOxjYkPPHCRRzYznn+yIbj77Dc4Ca6f/eB3v3ZL3TgTUffFWZrbEreQzYaTsZUBGxYwAVkMtwc1nUyiqg1dFwjCltm7AcXPVyXU0ZIj04DrY3SFBqcXR9Ged/0fOTZA6yMF4lnvqyLV29ofWtb+1tbWlmY9aH7yd0H2ni+pza3pjdXoJEhYoZoAPcyjyo/l7cg2sTmeMKINmsJFtDLr76un//iF3bpHp+e0q8/+FAvXr9mAsbDjz/W/OS4xx0YB5ufE49bWDtEt0cfnIipVj81F3hna1tzpXFVCNtpdz2awdy4l47puNPQzPkFXbxy2f1mJP2tvz10yH0ur3wsoZmpioMcSiX8+5M6RXn89JGq9Zr4L79/44peW15UIQn6kw2JoTHMYZzbhK5TfWoSi6sCjMxNY/h2ZBSD2Q0bAYk85SWRRTduvmBo91e//LXJrd/43W/q8vUX9W/+9M9159MHLmlAsyK9tl68flmL5KRv76i2uxdSWUhqqUxq6foVdeJRG/2YymQ+ac+34NrGmj64fduSC4xG6eF4r65fuaZH9+46AXZmeloLi3OoQXX30T093Xim+klNgzaK9J72D05Ur7Yc/ojAsZMcKJKJKZ1IeFzRoLknUSiCAVDQ8Q2jcPB40z1etulNYgAhN24wCpAiV8prAhh9tqLZOZyYi27+2XzMOBGybmysW18H9A/iCxIJeuhZ2Sj5hpPeVgKC7c/vEOK7LKQFyUMtnUo6Z4/vUSrk3d9OVaY1MT7pnu7Xv3xPx4dH7uPSyZRLWg/E+wO7GAMYcHMza2MTAsWDEFJtwOzhnxy2KBIgMTsii6WRwrmsoZ29Q2vnmu2u2lQ4WC34NYSMV8pNVFyzlaJefuGG5hZXtLWzp4Od57qwOKfp8bI+/OiOnu8cqI1PZ7fn5w9RGcdvUERHWHV7XjO5dNpjAbxyoMvBQOKZ3bx5S7/81XuanKzYSOju/ft64cZ1TZbLWnv0yNzSQadlEbWV79gzxuKK5fOWa9FWgBeQx7G7+Vxj6bR1lAPUHFDOIn1Ve22lxkhcmtU5QK1sSpHsH31jiC44MuBcjgeTTvVU8AmR8JtEnBV1+OJwqN9ig4yXlSeYIVM0GpPMYe6T0ADxZTKqWApnrkSIRxpF5trtPuTaBlU1DsFtZPInLhEq0zOWZ9y/e88gype++tu6cO0F/ds//QudNtqaqsyYQnWyv6Nes6qbC/Oai6d0+nxHLdyHySmbGNPV119RtjKh027b5GcsIRwCEY2o1qjrk3ufeDjOA9va3vbM7/LFS3p4956a1VPNz0zr3OKCS8RPHt31pmvVW8olsuq1pefP93R6UvfCAG3LV3KanB73sP75xo7WN3bVcu5FPIQhcu8Pu7gPKJWBWwio1NWQ29IbD0ifskg2SEomI6pMjhltnZ6e8e1PxQDay6ajfKd/nJqoGFVkBgmTJgQthohdvh/vo93d3I0Emhe9NjM1g1h24hoGtkoirkwaTmjeSB6Edd7vYNKDymAk9o1Fbanv6DM8YTIEc2Q8TuCPuZud0INDrwO9tu9op224HioVNgs7e0eq1ts6rZNiG5KcXPlQykUZsAfC+bnpCb1w87rGJme0trmtQZs4aywCs/rg9h1tbO1684LiFDI5nTu3YKI7s0Eb5NZrtusA1OC1gkwSDwagwvOYnKhYVQBlEUbNyemJmUfMFZEG9RmHtJp+/eQh0Kv34jFlymWlikW3SyhV5mfnPFoiDLB6fKr1Z8+M6tKKkGVx+dpVvfjyiyan+8Zc+vd/b5jOlMw8IRa26VsDR6ye02TcdI9iRC8Mo/qD2XO6hhfJSc3emAw6IUuz2cSDdd8SrNBjhEpyAwIqMCMByRrx19pnvpTYhw8jiifT9qrY29+zSekrb3xe6VJFP3r75ypNzmrx3JIf4v07H6l2uKu3bl3XDH3Zg0ceaGNKmiwVdf21V1Q+N2cWOtIVSllKK5+kUWl9/akTf9gO+8fHPv3mZucsNWpUq5qf5URacIn36eP7Wl17YhfraC+m+DCpo+OqGQmZRFy3rl3Q1evnNT83oWI6rd2dY737/id6tLano1P62pYi0WB3hwUAP8se+E1KKsdsmuXAxmQOFCQxQ01PTeqFF25pZnbGJz99MXbqwPh24RoOVZmsuKxCsUGZxh3B62SzjY0VDShww9GzBtg+hFby4TjkVltVhu29YMZjd+a/EdSIFya55EDlZ0my/DvjBVvZJRMmbgPrM5KgWnJVM2or6OdxjKbKYON5nkf/iyaxL992WM0zesCTk8+BtREyzgcemp+fn9X1a1cVzeS1ubPjccv5+SnzWu/cva+d/WPHVyOiZS42PjZuEJDFb6YLLBeG4dRONhwKABNzOC4DBMasC4++MqgzOsFUl3dmxFIJ2T1DDeBmApBB9+PSGR93+CQHGaqG5+sbNuVlHv3o8ao3MM/a8rC5WX3jG9/Q7OyMPv30riIv/4N/b1gihHCY0JPjQ+12ScrhFw2LxfHsI7j4UjytP1m+oqWuNB5NWPrAYPN4d9tJKscnJ+o1GgFNo+fj9uN9dsRRSol8RlEgc9+GwRSU28gwM2yHXtdGoOlMXitXb6nWj+j23ceKJLN+o0kuXVmcV7zTVKd2ohQppDyU3tB8OXq6qaVFpcfGtH98pNppzTJ8Bt6gjkHbtK96o2qJCkJYxt3Yth3s73uuw+JZOL8gpaL66MGnevTkidZWN9VtdBUdJKzzgvC6vDCt3/7S65qfKahcgOZU0nCQ0O2H67r9cEsf3191bhkBHgynYOpzS7QBitoU8HEDVTwfJ5NiNY4ANBbRwvysbt26qfL4mG8Ae/h3QBfxSQkGr7BgeCZsOjYl6CCDfhbWNHYBGOWcHBs8su2EoG/1XeIRroFVITIqiMMhQw4s7rN9qUyKhUjfyeA8anif700pbOsIQimzaRMJvBmR6wwhEZ/18my6YFgEi4bDhp9jChmi01rNGW6sIQ5m3nfQUx8AQPuZtBbPzdhRGaVBjYy/fkeLs1MGTu49eKzTGhrNaAgxgVycIJ+QkdfQ/E+OMzuYOdBm5PtiZziqgfD78jwBYRhZnKUDWcIDnW2UPoVnDgdVLzrUgNFYIafi5ISaBoAilu1sPVvzYbi7u69HmGmNDjtKWwDDN998UzNzc660Iv/9P/snw63dXe0eHWt1f087zZqaQ97krv0mBjSN9jWMa3EQ0x+v3ND1XF4xIql6XZXGCv5lqX9X7z9St9b0aRAvZvzDnj95qiE2BBwYnBTMHRwiEfxLADRsKJOIqKGhzX9ymLhMzeo55Ucqp9zYhE4JS49Ib730knK9nnaerarXbdpr3zqxTF4dljIxwIWiBn5gvOFhSMtcrduuq906UTRGjxeIxxB9T+s1szr6Dfwse5pfWlA3M9AH9z/R6uMNba4+V6fec59mBfOwry+8/oJ+681bGi9FVMrFbXCDudBRta9f3nmmH/7sPW3v7ihXyHqzw8zADRuUNxHDmSymw+MTtRB9cnuA2Cni/LaV5XO6sLIyYoEEYASGCH0Zix66EhuLWRtzxEQ86b6PTRckVMzRMFaqebMDltDPsagxh5pfWPBiWV1dszWfZTr2GQlQPgsUZTiHhD0tR36QLOCzVGBYL9yEkwRhZjLmWoZ0n0Dhcgk9kLmGHpjjfmxvlYj7Qso6SA8sTrIP2aAcRZj3QtWiV8QUa2Zh3uJkKpNuu2nxLgAcYw1K1VJhzDaIgYkDZBJRljEC78foEGGTgd56SD8S4/oQJDXY5kkRl4I8W258KgVeO+i3VQiAPVjtddtG4Tv9tkMzkbrR546PlXR8gAK/Z1DpwepTh+tQbeA3SsnM7A4n83whq8jb7/18SGmGqc9Jq6X92om29vYNAx+dVHXYrOmIurxR1/lkXl9fuqRiq6VKOqHG6VGIJmJ204vq6b1HKk9OqDAzpWE2oUw0rs7OvgZ7R9aVcdNhVut6174UwU2qHxuqD8PDpWdC8VROvWJJ+zTUE5PKlid8K9A3TcD2j8bVq56amOz8AShn6bxnJ4lsQZt7+2qy+NIM6EPDz0lWOz3Q6sOP1OvXfUpjm2exa5qFlVR6mHQ6Z6ZU0OHgRLcf3dXj++vaeLytXh12Tcr+HYlkTF/74st686ULGi/GlcFJmRIOJsYwpR/9/L5++LPbhqhXlhdVLkMWCL4jCGo5QblpQHN5U0hHQhnOG53JJDU5UbTrMG7WoIpU+OQFOlSEDUq2Awm2jZrV97aib3edkHOmHwyAXT9kF3gWF0rskIRLSEboytQsAAAgAElEQVRX28inhkRCUW0g0QkOWMF3NAg9HTriGOsQaE+PHwSuwF0RU8oY+FNNxEFpDV6hxaQMxhw4/1nWOaMjPg/whqy6KrQ4G+kC8ACq9Dyi4hZ0SOXEuMYqFZMQqAY4EBbm5owHfHz7IzOExscrti3EC4b5IH1luI1DZp75kiN1ADMzB0WOxLpnIZE2UvKL5nMHmhgbc0gNmRtBXEuxF3IgKH0ZC0E2PzfPuGfMdnsQNzhgcD549mxdmVxRM/PndPf+A+cQMvBkHb7++quK/G//8v8Y4rVOkMTY+KSpXE4EA31pd1XvtHTabmr/6EDd3SMlMRg6PVY5lVDaaBOD8Lhqe0c62D3U0o0r6uOajLFrd6je4Ymq27tKFTLKzUwaoHCT3h3oeO/AmyKWjqvRYgPhF0BfHNFpKq59ABkiqMYnzanjZOo2mhrHOXkwcOwtv61TM/HD58sjMT3d3NI+AE0Sm3jEiX2lEzGVC2kl1FC/W1e32VanCaDQVS9JHyvbbU8UJnX+4kUdDau68/ieHt5/prUHm2pXKX2yanvhxvWVz9/US9fmNJZPKl/ENDacmv1+Qt/+4W394oOHevP1V/V73/wdzc/OBFMls+p7oXzK5u25AthEucbBEX5Xhrh8hMAObjX+nKXb2nnLSuwwNjBQ4sB5LEFCuk5YP8Flm5ObxWVAaxRIzwLiWQPAhPAZeJLha4y20qtwupvITMkYjJ74jkHOw98FSwf+Divyo8N9zw/z5FqMYo/5vZKJjF+f7f0MoDXtugyPlgG2QyF9C4d8wVqzqfWtLceKJXNZJfO5UNr1uyZwVyZQT0T06MEjI8hEm+3vH+jx6pNACPdxEVzK7PbGehup1s/cyoJ1Nc86lMOO4ByZJfGf+BkM5588eeoXTCWGPQiVG+Mp9nGn0zI/l0E4eQhVqGiplHZ297T1fEcTk1OaXTinH//kbbW7aDWbLsm/8fWvKfKNP/hbdLuWkU+OT6qQLypfKNrXknzmfLGoaCbp2dvO2prWbn+kWKuhaK2qLPOoXph/1Kt1w8VXbt20GSynTTYat/EqV+/M+XOKjxcDyxun2+5Qz3e2NTZTUaaQD4sHqtjIkPM4Lh1gN9DtKIL1WQ+4OtiYTZTK6jQbZsIDvoDA+RSljOr1TdFhbpfMEv/Us4OZgSF1NV/JKJ+C2tNX8xTToo7asa5q7aY6LezKE7p8/arq0bbuPH6oB/fW9OzBhroNSkRCRXpKpyL66hde1OsvLKuYx64tbU4fPppY4f3pd3+p9e1T/f0//AP9nd/5mqF5W5aPeiJQNG42bzT7LYbVzLNhgRvBG/mGnM2v/N9HniLBsDV8eB+5f8GgFl1Y4ES6V3FpGDYt3zskEIQyj7kbJab9P73Bg7jFVnpeiMG2AfExoljP7ABbnC3IRsVNm2fbNSF9Yx1mR0dTDq8Msce++Vn6GAChwO52PCoCbYbPSOIPpWKr0bQJqxNZ6w3t7O761sIrtIVZMM5kmbQ3Jga8yXjKISodG+gmPHfb3tnz1zK3o08O4lg/FZeVJm+PklM5YULZy2ETsjc4CD3LkzQ5jkdlwmwVAy+U2WnCaQiiGQEyJFJpqMmxks4vLYTIsnjcQODh4ZGtR+AO//VP37GNyHEVw6OSvvxbX1Lk2ms3hv1GyyaYZce8dr2BsumsysWyZzJk06Ed6tVqitXrGk8kVRhK6ZO6hs2O6V4kjFabTRuwwD73XIYHjWyj01Zuoqw+pQ7s8WRWg3Zfx626cvMVxdOBFcELrx4fa5/esttUt5RTkwC+3lA9suqSaZ0/t6jy+ISBF/wObRTD1x0dG1rHM/Hp+obrbQ4P65dgx2OM1K1rcSqlSiGhDKd/lyUYVT+hIDxlxtSoqzJb0WG3qk8erurh/S2tP9lxr+d+hUUQGeqt127qy2++oHIJQSmwOx4kUT24/0zvvv9A6fy4/vgPf1+vvHQjaN4YimdB+kJ+mRVcFoKGTUfpFzZKsJW3SNQHcrCwCzfVmWkWZQ5fgwnRIOS5/42AjwBSnpVWYUxgkQ4bC+Kz53iAyoEh5NsLC3XHVgU0k0WLjYLnf2xpl1iB2hYQSjZczw7SUKBAVwmQnKxMfNaLBoIEmyZIYAB8qifH7uHgWwbhEBZ+IRWIDc7GQhbF5+5BVsZROYEbd87KAW5XXLzo4YgMo0Q3IQeVw2BoO0J6X8AV96j0kbzLWCrSs1lFLvtaYkfC3/FaMHiqn5zYHXtirKTIsGd3Nr8nlP7ZvJqOcw4uAVbRxCNGsQmoxCRqpjLpAM3jkyMtLa0oVyjqgzsfh9dysG8g5fU3XlNk5cbKsFNv+vZA5Agrm4xoXjhshBTf3CyBqKlf1+bPaaZYUKY3VKHdd2j62Oy0YhMlNWmF+8HygAD3xmnVNzlUKeQuKHOTPakUTSmCBws5ctNAryBMCUdOtYddPT/c1+rJvjRZUnl6Jih5R804A1BGEaQHpTKAFNgAYIgaTn0Qug8++sTjDAyEQOvo3VJx4q4iujgV01QejRe9TlqxRFoDesqI1GiFGy8/XtRu81gP17b06MG2Np7tBhoRvYpviYEunl/UV7/4ui6tkOvA8FU62j10FvnhaVNXbt7Sl77ylmbmpqwjRM0dCOAMbkNZGExWXbR5sRuGcF/1G0MDABJry5xKNLIZ8CYNAZue8Y1KTP4dpPEswMXenzz70edwKPEz3MuM+I4usc42nPmYZAKEDcdqDik/I5s8ykbfcENXFmwQKFZ8LmVtvVY1DxKuJ9UPli34SzImAKk2Ol2t6fBg3zeuaWbOLQdYC3o2QA0nr8awWezYYg/WCgt39ckTHR8d2ent6ODQtDheE+uAyLVYPGlghraodnLiaojNF2Z/EZPRaQNQlXMAcgPTe/I7jU9M6vnmusYAPCbL6rYaHiHx/DjAxyYntbN/pK2dHTtyI5p2vgMgSSqp6YmyrlxY0RQKhf0dnV9aViSZMC+40W7p2camLl25rCtXryqyfHFxCKJUzBd9mnFqwSY4PDjwhkJVzkah+yjFErq6dN7AAOmT6c7QG3WYSWiQy2iQiimXjtnrvnZ8rFw8pRyaJQivXehLQyU6Q0UJfzisumRleOhzmJTORFTdZFSbjWPd3llTZyynF156Vefmz9kCjZlbo9lUldw1Fg0iEaeOgiAWRqf4QLV6x3YHaJ44aQMNfqCF6aJeXspotgQ1K65Wl14QQWPPqFQDj3xEooWcDrsNbewjKdrVwd5JMIVtt9w3gBGA2F1YnNe1yyuaHB/zTdg8rmrQbDu37nNf/oJuvHZLpYmiyxJuQpdZwOqjMi9YFPzGeNX9VNh6RvxYpGe3X9ClhRLSnh7er6HkdOkKGuzbI5SIlNX80u7nLAcLOXCUtPTA3uhnzsyUk6Py0qJUZwpykieC/V44IlyiUglBjqYPgyjN5gPFpleDu8pYA/dv/EKZt7IpDM/zu+JJ02xqZ3dnRI43/8txXc4uTIKWgs4G12uza0ank53ToKJhK0FK0bN1rT55qgOocd2OtZcoXCA8oOnjhuu3Wka3KdnZ0CgtuOnAGzL5gsc225Sy3b5mZ+dsljU9UdLM5Jja9VOb6lKhFEAzswUP6Ne2nluwenjCKKdrJ4BcKunNevHcvJ0QAMuIjqYXXF1f08HxiVafrenKteuamZ1V5PKlC8NcEq/2ADocHR/5NN7d2bUsId3Hv3GobCymHIk7hazqiYH6ACkR7MBZTGHgmEgllMWJKplUSjHlowHBBLWDcQ4MnManHjb6SV1RHo5Hw+ithh5N1KMDbbRrun24paNUVJlcQUuzi7qwuOjTJJGOm3rVRuXQGmjQDmHzhFXQn1EiYmmBmBRhKyWfe5n+UOVcVK+upFUpAP9CFaMsofdsKa6eusOUoqmSlMrruN3RNiHyR1Wd1kkUanhhgfphdAqROB2PWjGON8x4eULpaFTpqLQwt6gvff2rOn9tWfEsrtHcUMHuACLAby4y9Ga/AT1M/gUUsTwmEMA5sILKOSxQmwPhKzKyygseraOejB7MNyC3W+j5rHXrs+hi3vhnZOjwPc5K2BDkyAYCUudnhlv1NyUgO5dDgM3GrUMJh+UB5HZuPJDItWdPvaFm52Z14/oNi0WpPChDYa3we8KGgQP7jFiw02OzRMhbT6fCiIKKgB7dczKvyXDr09d9dkPTWmD6iyV8DW+XUzuIYTHxbG3d8i6U8Rz89dPj0YwxodJYyawYlBJjE5MOAH36dM2oZWVyShvP1jUzWdK56XHVTg4cnAIjB5OrbLGk7f0Dbe0eqDBW1iqsk17PDuZjVH5IeYoFXVhZNGgGtYxef/fwUI/X1/Tk6bpm58+p1mgqcun88rCQDWHlvKhnGxv29jveO1QGRyrC8PpDFeNhOB1JJ7Ter+sY5g9X9jDum82DRY/iwjSfpjJrYm/SNJyQxZYy4TcxkLIRWPhxD4NDz8LWizpY79npkT492dMRAWGxhPL0l7mszs9Ma2lpTsnxjJHJxIBmNhihchPyh9Ow2mhYPQwJl6EsXEQoPZgqvXG5qIlcRLWWtFeFFypNpvrKYGWZHJMS42r34moMIM7SZA9U7bRV7QRjWkCAZrer0+qxxyiJCCTaGZXKFbMzFudmdOvWS7p686YKEzkNY0DwMEJCrlvoy4Jp7cjbIMgBvOFCn2SuCgNcl4HBps5eHqNS0P9/BIeHWySY6HDjOLOBG280RLcVHbcbxkIO7Qj9o70//bWUk8Si0YePgJUR+BJu3fAMoGgZ2rdiPMQWG93Gr/P4WJsb63r6dNU30dL5Rb340svOMARQoQRlfbAmqKK2trf07i9+oY2tLb8+RKWYUsEBHSuN+esI3zCRPRms7v28RgNri25HloC++YfDQD2DVnha0+rjJ7p391OdHhzabJYlxuc7IIaDn59VKmvv8FhPn627AsGvkmyD8WJGM+WiWrUjRVB7k2/ISCyT1dFpTYfVmsdiDx6tGlWdnJrS3PS0bSELKSwAE2EmN40hclbVZkMPV1f1bGNLC+eW/PMi5+cXhtCJCI2wRfT+nk+VQbWp4jCq7EBKYysXi6uYzSiWzejpsKHdZMhwjg5CNBIAiX3tOTyJFRqVUD6xDM8CYPEmh0AJeqoQrRRVMhJVIZU2ZE/vdtLpaBeepRvghL8OFCofi2q+Mq6ZpWml8xnFmOkZVoc9EDwMKUlAr5jrmQyM1MYcuoYq+aTmcz1lI8H75bDOLCqmiURfceDtEoPYkk7qHbW6EGRDVDMBIIw8Iv26mlWoS6BsGP4EBHAYSyuRH9eFy1f1yssva+n8eb/B0XgIyQgAYygrg/wmqAGCri2Ebzj00pZxbLhAyfqstwsQpRdwGBWETWlVwagf4+9Dck6Yp7EpTB4+27yjnjdwLgOIYiOeERmdwTJ29d7ohjfCzw+Sn4AyQlg3hxPSBJ4q9aaebz3Xg/v3bR7loXouq8rUpJZXllUsjvn1AJCQAceBwvfc2d/V+x986ARZ2gX6PscTRwPjBS4klwAbjwhiwDw2JJ45DJyZC/O+j2rkQC9UVF3U+O2uGf/v/ORtHe/vez4MUsqaw6wIUAThYiSW9AY6OW0okYRZkzMuUMgmNJZJqlU/VnTQta8LlEb6ODbpUbXqW299c9PjNRJkySq4vLysfDKlRu3E4S2Xr1xUqTxm0667Dx44xGXlwiU9ePBQkYX5hSGNpJURDFHbLZch+e5QlX5MeezBh1IpEVcpm1WymNdatK29pBxcH3IBR6WKIe/QQo3+Osx3aPhtIhisDizctx9GSO5k08IgIKXFSarprKq82TA08DEEqUOuMRjYrvz8yvxoUQf0LdB9YLGHKOQIdtaed0Gv6llyn4xIU4WsEicH6h/t+iErnlG3G1G8jfgyqtz8VaXHp4OJaa3hfpAylTu0NJZRr76tdv3A8y1KV+8ZhqbZopauvaSbr3xOc/ML1rkxcAzpo4HixgYJmy3MhMKsiElG11l2Zxlv7mUCphcG1Rwi2CKgSbQ8JQxpwwghKDfsxuXbLaCKfuYciHZTHlGzuCkNosRN1A0mrwRjhOhoSuCw4fAFCpA/G47+zUglIwBvuLDxKRPR3t356I5J15gszc5Om76VziQtdwE99gyVn4XyoNnypoUuuLa2boI7pSqsf+iAAGbwVekbqU441ADleG2g0IxZEESTMsVoAiUGG9AEB/vTIKzuqX50qp+9/Y621tZUOzlyoqpV8zBbuNmBbpJpRy0z4i+PT2q8kLc9Q5pH0G2q0wAEJG887fDRVC5nF/HD0xM7gD16tGqknJIT1cz0REWV4pgtBzvtum68cF2zC7PeT4wenq5taLxc0fPn24qMT08PYTKM1Bc+IXlxYz1pdhgPmy4yVCFG/5JRqlTQZmKg3cRQXfqUUaONfAP7aDfFZ03+SLrvnLIR7A2vkxPJJzanNIEVGLAaYcMxiqiqvFXaoF6UIy26PjwT+ZpmS+WxgkrlUmBxpDGXwa2K3GcMQUPoIyWJHZwGHfhfyiWiWp6ZUaLW1OBgV+UUi5LZETVpW51EVrkLL0j5gobqmCw77HM6FuzuO+xVdbp9X4PWkWO5YMgzwC1NTOjWG5/X5ZffUr48MyqBmP+gcg+sDG84m9GOIIkRAELJFvLTw0yNhc8fu2pxdtulCxg9cC4DkhgYFkGyFFy4uGG8Edi8lPg2mQ0czTBPC7cjz4vfBYtxSjIQRjaFS1QTDAJdw6p+RKt4Qo50bmzwMLYYqN6o6eHDx7r94UfW2M3OzGh+bsYenKaMEfYCjYz+DDEpZW2/7/KUjQ7CSDiHgRi4mKTo2tIvoKOglQEZrVv0CmmbvwsgTstqdl4Lc1u0fdgOFstj1u7xkAlFqR4d6eHdu2pjTdgJ9nlUP1hrDCIJ9WMJbe8dKZ0v6tLFy5osZNU8OSBCSe36sQZdwlaC3UQym3FgTH6s7AMY9Hxv/0Abu7u6e/+REf98Oq9JbO5LBROyL15ZscN0FlDu6Eh3P73v8BPrHnNT48Nmva0YgIPr/CDOLA6kKTRqGioflalXJbz8S3ntpKPaS0XUi4RFYr0VYEgkhPx5WZjqwAkTIHLeeD9UOHSUP7YAZz8EZbkLqF7fFKUW0DLSCsizlCYjkIUHF+8PlMRrAs9IO0iFhFfKYziIGLHC5mczIixNU9d2mhrLpnVleVklbk5KodqhRaf0dNw26cqc4kvXdYSwdtgxWov7VzyVUX4sp273WI39Z4r2kBFJrf5Q45PTeuHVN7TywmtKjU1rGEU9zmih7TmPWfujDXeGFp4hju6Nej2X2L65vCOhwQVFQDA6HUH+bDiYOyNmSYD+z2Q8Md92ACg2auX7mVUEQwUrBeQyMYMUfH/QST6fjelNOHJuPrNSt68l9hhGMcMYI3zAwuho6/lz3fnkE5s/cZMunls0i55AEeQ4gQAQd9VB7wVyy7VuwMzxZQOdHJ/Yt4QNC0fTB4nLagA3GokwQglD/K7J3uYCMyxngH5a9SyZ0ZbXH5gB4B3avuFArRphjwmzl3DVJgbZM1ZAKPpKVO5D1PktRylfWF7RfCmnYaPq8NFWHXpax6+lUCopN1ZySToxPWsdJnYPiGAfPF7V+7fvqMs6icRVGSt77RPccvHSeT3f3fL7iHjXBleHpwbcIsmJ4rDX7AkzuN+ktPStIp/EpKjfVTEWU14RjaEUhmeWjuk0E1eXFBSMZig/eKxR+rXQ+HMaWcsaDm2XFaSxULrwT/cG+J+YExgIt9TPly5f1uNnT7X+fNvlhssoSizeFJgs9DOoFBIxI1TcFp7TRWmusf1LWPYShq0dpXEaTka1sjCnKxcvaGn+nBrk5+1uWhHsAW+roanlS0qfu6TTbtfuxCTsNLgVFVG+gDXFvmqHWz4BIQpU5hd04+VXtXTpmmIZzEZTLjXZbMMuBkJYvgF746UYXJDN1IC/iIfmKK3GczFbvXH7U4oG9bPV35TXIMsjt+Jwa4Uk06BXDNkLlH9m0lMmnlUeFq52PQjmTWdhn9nlsRm4He2wbC/IcLtCOvatA/l4NIwPQuQwy1pdXdXtjz7S861tgx2LS4uanZl178X7Hm7sMA9jXscBwM86CydxX9rre9a2sbap5893tLW17eoklc4asMAeEaIE1oIue+ltR/bmQZ/EYcJ71jJ6yS3o2RzxVyOWTBO/HmRQuBrwbOxv6SZEkURKdUyf6k0nr3bAK4olTaYTKiCt4nzp43DQNbEdVlOhPO71ly+NWffJoJ8W6eHqE71/+2NFh1RaKDLSFhmvrCyZpbJ/sOObmmoBMfLe3qEmxiuKZCrlYb/ZU8zm74AdEWXjfXvRE+/U77RUzmcV6bRVyheUyGTVScZVT8TUQD8II8TWaqNkzVD7+IZj0Hl2uoXNhp0DTO+AxFH+cGr55B5Q2aV09doVfXrvoZ6sbardDcY/Z2TUIOWntAANTZhlTla4A+MHAZbn1MPd2OyGZsvD+vFC2tqs8bExzU5WpFZLSfz+E8g5CA7paHxmRqmJivrMiFLQveg9QnBHPhVRstdQr1X3aTu7uKAXXn9N5y9fUTKb83Afa7Zwa5gjNWKEhJKNrRRg/UCf8sB1xI3kNjrY27MiACcvcgSQ3uAdw+1Nica87MzS0GINU7fioefkhhulnXoTuY4PoAubx1HDscB7pOfhuSdilKmjhTgCYgzt07/ytX4vwwdmrpsbG7p3/74ePnzo2wnx5/LKig83qgpu68AZZdOxgbCYT4V5mxk2wdj1jIJ2fHyqJ0/W9OHtj/X++7d9uAJy8L2CwRCpORlvQDYtfSxEbSRYPJfADApAkW95V1FQ4MKzbTcadg57trpqCw4wA7NsKDKjSTV7fXuk4DaAkxSZ4vgDDVtNlRC0RpmF9oT1EOJV1rwdp1Aw5PNh1peG8hXQT14aWATruddpWwM4PzetdqthIgBjGIJhdnZ2nTwcSVfGhgM2XY9kFtjyMEZ6mskXlAMdFArbsXCSlguqxyNqM6RNJdQ3ajQMvVYYIPnF8SBCORUGvaY1QaLllzI/MEDWMC2Oj2AVBPHjUG2NT447x+DwuK6+f3oYIQfKENonWPkw2vFT6XraD/M7NgxUKLLTcOs13okD1HCghclxnV8ghovhLfzKiOOKc8mEb1dEmNMz08qWi0qAcGUyVl2gsmBwWkpENFvI2psxWyzq8q0bWrlyyf8eWIqhjDzzePTvC1NmVJbZmntEYrerMADKyMeE0vbgYN+khOCmJjs0kwTqBTcaqgN4WIc+KkMN5X/GZAnlWLA6CJkDlhl6iB4Me86AmdAOjH4zZ/WFG9GpUd6vMEd67rcO6IsePNInn3zixcONi5p9cmJKk/RRxcLIfYy1Q4U4coPGxsESpLOIrd8gsRwGRH89evxUP/nrn+oHP/qJcxpMkLdnTNnP2YeStYaBhcPtx8+8cOGCb1B0huFGDB8gntzoLsHtw3Oq2++9p7VnT4LyfSCjlJFowuXhzt6BKwoOMLxYU5GoWtVTh0h2mljUd33CD/nAKv+spCeTPJNSoVxUJJ7U1ub2iHp2RhAf6tVXXtLSwrxqtRM9JyjSt31EG1g6sOkKs5Vhr9FWtCclGHYPhxof9jSbyio3iCptcxoawrwSSxVtZyPqshAoeYBeubW41oGRh+ilAvuA1EtelAe7nPVW9yIhCJsuDIoHJod2uuFkPjjcMarH/+/2wY7oTcKJa+SNOVJ0qEwyxBDjXN5sN2mRvZD42nQmxPYSidTrwzkYanlqStcvXdadew+0vn9kBozt3jjoRJ54XGNlQIC4BshYUuH1gfIZVErEtTw9aSvzlcuXdPHaVRXHy8HT0YsVUAZAIpRC9GWURdwAjomy2DEgihxefIW9+132UPYBMACChDkZfRALKNxoDMdHAIvLz4Aym6jrTTJSDzDGoodEkW4FeBgHAHC5KvPvGaKKAW/OlAiUkTixjbgxvh2x+nv0+JE+/uiOLQi5PTBQApHEWwWFhDPccrkwpjEjJoBBZ6UloA8HcOCS/g1WyyB8f7Lx2HB/+d0fOEeBioA+HHu9melJI9v0cn7vR1/PM7t8+bJ/7qNHj0bjlbCx+X1wLGCkgOwGFPXB3btaffQgmNvGEkHZkcqo2elpe2/PyDSvDRt0ekAKdjYdsz0O8ihelrmMbzbWU6PW8OgCVkm5Qj55WvcfPNba+sZnJAT0iq+/+opmpytWUiAipvqC9Lyzs6/JSkWR6YW5ITOUQXdgz/Vsf6CpwVDTlDXUu9Gkkh0IoVnFL81pYzyhOh4Uoe7zbCMN3DyC6V2mACuz2fCIGAkkgX6Zx5HdBYBAL0apxjWPtR29z/OtdZOjqbVhU1K2BXoSp3iwZiNWi6gwQJN6kwXU0XgpZzAEE9ZCLmU0knzo7jCq1QerWhyfsLXaB3fv6+7zXTW5NRhjGEYf2Cg0j5vYCGhwSeg5WTg0KE+vX1hSqZj3acv8xTFUACA+kZHnkGPODUypxUfYYGaF+KYLryVcfiF8MMD6oQI489W3IAU7vZG1QIilCijxWe/F1wWicrhB6KXJZOMQSES5venZEHGyiTFCBVYP9uq8D2cuywEdHYWAIOXq4Ii9q3v3H+ju3btmeuAliWB2YuQVag+Skc8nnpYGeHjdBkKCXQebx2LbM3DEJXbYPFQfqALYdD/6ydv6y7/6oXbRXLptSFl/eG5h1iwmC0hHrBn+eYBaZWbG78GTJ08+Q3pD5TR0z8rPwbLh/OI5KyC2NtYMbqBMoMwFGGu1e563GajrI0fK2ryoADsmHtfx/p5tNnAtJ4+Q0hZu6OnhsSYmJqxmr8xMWdGAg9j+4bEFrzzPmzdvGDuA74kNPFUCGXpzcwvmaxbHxhSZW1wYYsLiwEBFlesPNNeVposlw+aTsZQKYrYTU//8tJ5Pp50DjYzFjAYDJuGc5Ezd2t7x3GViuqI88b4jn/OtZQQAACAASURBVEY2HIscGVFQKZPtPdDh8bEaLRZgwu7L0Ku86SLA4KMFZYnGCEiJDUSOO2hVrd42HFymHHFUEwP6tm3KUSMw53v64LEuTFXMifvw/gM9PqyrNoyZzgWMzW1D/8ChAsrK6Wq5DW7G/l37KhZSevmlG5qZmvLnhrkWYM5o4Qfmcri5RkNKTlAEukbtRqRj9zeG8sPtxO8crAF+gxCatjYKJfQJby1ZQBF5liCIwUM0lJHcVOawcn+z+PlaX22BPM2fMHAPUD7KD1hDJNxAt2LhMZymxD8+OdUOEhnUJPGYqUyUutCg+Nyz70MmAbcwixHAw6LcESjDbReoXcxcUe/7CvZh4/kjFn2nbLon+vHb7+i73/uhA0DNbkomtLS44JyKYBcfQBz+sLFgvtCvLywsmErG96ZCCjxQuJ+HNm6ibZknNmxqMpCr7So9ot8hrO4N7HNzBnIxYyRWO4enDwTrFnaFSISGvu3orfPZgg539hx1NTc/q0w+Z6H0ex/e1mmtbsSX+e0Lt276o91uaGd7W++992uPva4SpsM4DlbX/PLSsN2oqdtpKTWMqNgbarGf0FyxbJFoAQ5lIi0Vs+osjOuoklWX+c7QBCx7Fvq9Rdkbiej27Y+sYD63tKiFcwujJh/GSgiVoMwMVEga+74jf2sNAh4iNn/1cNebLqRpEtZn9TK3CTdrtK9CVraRA/IlmztO4KBdzGCs99wUjxdLDrGsHx3qxaVzunphWb/++J6eHrfVGELADpZy/O7YDkDcDr9fACaCGWP477h9/f4f/F07dFEOm7Dbhr0eBs9nHefZII7vG15H4JaemTsFx65wO53llwdy74hh4scYNkj4vOBkGNq4sAHPCM5mpIzKSzajDZhdDwTalj9MDwsMkrM3C+Y8JGB+LosJdIeyjf7PwZjttjLZvGPGyuUxl7m/MbAdOdgazIm7lMMzE7oWG9mgDek8uG6hyh/1Y2eKBg/6+2HTPVp9qh//5B39+V9931o4PofvuTA/p+XFeausXe7zBaNNh3Mcm45wFG496xFhDBHq2Wj47zBc6rWpfgqarkzq9PhYQ5hDToDl9yOrLm5bCHpXgB9uTuRZHomBoqcSZjIhWO4MAzNpvFjWzsaWsyHm52dN2MD86s69+9rdP/L7cnx6arBn5fyiSd9YTPpGjsS0uLTstB88NiOL51eGZDMzRc9Goip2B1pSWnO5ktrVqvJD7PWSiixOqTqZU62Q8oAxMgiRQs4qGHn64znIJuLFF9IZVcohCgr43f4Zo1ILCL2DEWe/71Kj3ug6HGNnb9c0niFWXF54PKnQz9mAlNimaF/57NCixoPDuuonMAd6pqRlcklVyjnl4zFNTUzafmJvY1M35oPVNU5d97eraipphbEXIn2gg1BS5nDS4zHcpOwE1aQse+utz+lbf/hHXpwf3r5t8S06waCo5rWNAhPdz4UeL1jehYw139gjIalvwBFoEUg6I4jIsVTB3z8ofs6AkrBBQ2kaOIgOYRz9c3SnWXEBNcq0r1FkMSQBkw7MfcVOL+G5KHpAQAsOGoIKuT0pgTYJwTw6tnDZ0hfr9Ebdnm/fAAABRtEeUEaurCz7g5I2GP6w6agccr4Bw209SlqFDcItU63r8ZNn+snbP9Wffee7NigK4tC45mantXx+we8Ht2agvYXDhpsM9Th93SmysZEVAzcdm47/zobDB5Mxxlg+Z4kZB5DdwBJJlcrjFFv2aKGX5u9npis27kUpQIJSMZcxKowzyt7hkXLFgibGJrWzsanFxUXb00PyqHd6uvf4iQE3xhZUCHw/e8dMjFvviAqCnzs1M2cgZxqVwcr5S0NMbFqtmtLDvortni6kS5pOZtU7rSk7IJUmr9bFaR0WYPiHdB688025SibUjUhtAImxkmKZtG+z7klNiW5fiU4voJvcGsH/2tc2cxUWca1at206kpnd/b1Q9tlCjA8g77D3YkooCTcviifnUOlcRjt7pw4EHC9klMwmVCimNDmWURLbgGxeJ62Ojnb2tTwxrbmZOd2+90SfbBxqv9nzVe8zdGQYhNuyj+F+yOxGJ8XtXy6X9ff++O9ZSUAwCQuAh2rTWANFsUAC9tA+HW4O92gj1+IREHSGEjKcdi82onFR1jsnALSRwTXl9QjdDQyNsHHPmBsGqVwOBvcuUL5gOxCmFdbG2XsmJOXQU4N4MteEw0g2HWAFXiM4SEDW5VZCEgM1i0OUyDOkTy6BvfFGtD2PF0b+mVYc4NmS0IULKOixn4CWh2v0b266MxTbG8+bbmhlwOPVNb3z03f1Z9/5S23t7PpmDzfdrC6uLNkYifEVm+1s0xH4QklLOAxzwyD2DaAU/RyHPWwbrn2MeFGAw2oh6JPfmxurPDFhk9t9xjTNug8L7BYmx/LOnMgyEM9lfSmQpkveHQdQIVvQ3s6uQ2uoHKhhsmPj2juuqtbs+BDY3tn2zctBQYoPOANJSjwPNH/FsXHdfOEFRZZXrg8pBWORgfafPNI0xjGtvor9qIYndZUiKUWzOe0vj6teztHtumzjeuXNhWwq8rzINEgnVI8MHcio07qGxzXl+jIiyunKnK6F2hmIn6haBy/Ugn3cyYnlRJTwlr/Y54JNR6kXYcvZETkybKlcIpgio63nRyZTLy/N2uC23qwql4mrmE4ZoTsmf63d1rX5Rc1OTuvh+pa2qm092trTHkpzVmks6kEvZqXOI+vihYJejqCMhL0nP/f6m7bgKxdLmp6cdLkCMjm6krx5KW9RCocwjpb7mQwyf9OgzvqxkHLjKGHfXuGGDKTtuMukZu3U3z/4voRFxRZi05lFkkya2d9uNUfgC6AKEpiYn9vZIvezxpsDdUC34xTS/YN9R4IRBXbz+jVlUmFcQsYBC5aqY5r3zrfsSOw6YqKESKywAc4CSkBkSd2lf+N7hr6RHohNl/frCqTugNj6wHAuXlOrT9h0P9e3v/NdbTx/7ufB155bmNPlC+d9sLHpzn4eh8zW1pY3HTcdY4ezzXjGXPFNZ3R2YGOniyvLtnVA1U7hzYwYrxbU5QzWIUVw289UJjQ/Udb02Jjyo9FFo1XXCbkL7ZYPIWalCGMnxsomO3CYlWfmVO3SJmG9t2ekl81PqY3SAB9NRk5Igej7SuUJXb12XZHpCzeGN156WZXxkuInB/rma6/qwc9+roc/e0+ZZk/FQVzDfEFHF6d0nE+pG4moS5C6bfRokmNqDQc66LecIlod9HXBSa0RJWptZbp9xZGrDG1JFHwwR70QIAjDVqOYx8dGsYaDQAMKC5pepO/SMhFJOYwjMmiqMhFTJpfW+uah87ILhawGkZianZYyWZKHkkZjq214l11dmpnSeLGo/ZOqap2hnh+d2EcReVCMOKuxsnLprNkLjD8wWuUUhV0xUalYazXoDu2LP066KQvPgtJwk3Dzk3VNwATEXZzFkKrQVwK8fIY+jjRwvPFsJjafaWv4pUSIuapbscymZwHS0xooGfEfydUDCqdvIaPPp/qonLWFO4t6RIquNRvaJF6semJ781qzZhsMTnhux5vXr2oStX+jqkplysY7EIhh8qNNC8TqYGXATW7jIFoFE6YD1YwhOKAFxq7coIGBEvfNmWWgPEJ/DQwFk2hvCCK1njxd09vvjG46WCnW+8W1MDujS5eWjUBSqlqgC5m52/PMi83MpuOQCLzQESo6GNgZjRsN4AIz3EsXV/xD7dsZibnnogJgRAHIwe+O2gUbwYWJcZ3DeaxN5QE/tKYON3ws6lEE7xH587RMeLzyjDJjZZ00O6o1Wjo6PtbO3r6xAOaX9IXEr5FUxWGIJnN6ds4K98jY5ReGlfPLmhwv6a3lJf3RF97Qu9/5jt79t9/RRAdpT0LtXFY780Ud55MaUl4mYfJjww5iF1W919V2p6GT2MC+lUuLi5pAMdBoK9HuOhLK2cEkcpomFmBr6m/0aZRehyd4oxxp2AdAoA+hqmRRDQzXJhQ2XSzSUmUyGNU83Ty2LUPokhMeY0SJkKLsAqE0Ba2vYhJUj/IFuwQ8MiC9DjUw+DNQmR6GMhnkCyABClJUTqaZmpmx+/TRcc3smWCnnlMWRbxHBGFB0HRjvkPZms7lvVlnKhV7zYTTfoRQUpKOPE1YjM4G4FZgtujMPsi5ECBCJLGNlUbKDesRk8lAAvjMrSvM4OjxzkAaxi6PVh/r0/t3dYxVIWwN+kt7OFKWDnXj6mUtnZvT7s6mofpr165rYXHJBrRbW8/NigHm5tYmaIVyjk3B78ntTHgI2d/Y77FIWeShtEx607FIrXLwx2hcYgbJwECbb7qf/Vx/8d3va3NrxwcGN+XczJRWVhZtkXiGvrLRuWlRM1CVMCDf3t52ZUAPxc3K5wK0OJSEueOg75uOVFSI0NyGdZzSYjGPRTY3NoNxUzSi6cqEZsvjWpqeMaURrxQy/pg1oxJnbgqRv1mtagKjrjg0MClTLOmo3lKVXD50lxYODGxL2O+1tbu944SjfdTt/aEuXblqkCoyu/LqMDE3o0whra/duqrfeemafvCdP9XqL95XvtZVchBTK5XS08RAjSy5BdngfMXYgL7FcbhSNRFRPUpfgm9gWaVUVjFSPzudoMNjw3HOsNjxpIyShd2zDwV/v3d4oMMDzIXCfAxBTW/Q9k1HOtDZpktE25qsoHHKa3X9eGStDSSMP71sh+7RwZCNFUjR8SFmNjHru7AD4A+Wf20ShoZ9TWG5ls2oS4B7p+2SA0R0amZaE9irtbtuqEEuoW1xe+UZxtrUNBB6kbrwYNtYUrAgZ6Y9U6LPO7O/43YLDN1QBrIgOUXJ7gN0MLm3jZQmMERMyfrspgs3owffHsYHNUf4QE3GTgzFJVXDvXv3tL614dKS053/ZFtx2oJOR3MzFS3OTanTbhgRfOmVVzU+WdFHt+/ogw9vOxTjrc9/Xjvbu/rpT3/mg8P0OsjopyeG99988w1duXLJMynbmA/67hth01ByukT+TLQbmEncRKCXACk//dkv9L0f/NhMDSamEKUJZaSv4+ALxIow9GfTMDJgTgaYsbGx4QPhbNPxTzYdzxAPGy5J7On5mQA77nEpj2Mxs/5xv+Z58F5XJsc1OTamsXxBTDfhbdI/QsxPQ0sj46HVUQRTJKswOm5LxipTOkaN0Ru4LH/2bM0iXkAU8AGqEQj8e/v7FmNfvXYjtCJvXv3K8LiY09j8pN68vqyXluf03ns/00fvvqvBwamS0aRiubxOmNMlkYzApwuwtAGTLvH0UUVLOWXGx1VKU4KNOU+7Ua3Zlffi8nmVx0ohk2wYvA+5IVnAlFQMIhkXHOyzqNHkRdTptdTpNdRqN4QKIjrAGiKhdLynclnm4K1vVb3pjK/1Iw4eIagrgBgw17kZcfxNqJijNMuFYfSwr4MTJDroCIdanJuzVrCDNVyno2w6xEC5102ltH185GEqNx0LlluulM+HIfQoW516nU13dFq1LGZyalLzi+dsC+iAeXubhFmmb75Ryk46ndVYqeTSDLUFc0LGEQHqB0gZDYg/y50L5RTl6Kj6UgTUlYNsMPQzwqP0o7t3tXO4H6zb+ZmUy2juoOF1up6DVcp5TVXKunbtmhdEp9fXT3/2rn796/e96X7rK1/VvXv39YMf/MgZ7QsL5zxHfbL62Avqq1/9sr7+ja+qkM+qdnpi5Tjzy5deeslE6M/mdGbRhFKRKqdabejx6jPTwP7qez/S3v7hZ76SyLYAIcyUBBX3cDxQ03ARY9NB29ra2gzjGm55yNvxWNh0UNpGKopyqaTTKrcfanc0jFRQgRhhIkEi5rECuQn0xdg8gLRblcCMDvVKNuuwFoxx8FxhSIGa3JFXybTq3KqRiFYuXjSh4PDwQOVS0a7PlNoAbZAMxsgkPL/i0jbyX/xH//nwLz75SJWlOb14dVkvXF3ST374fT1/9lRz5SnVq42gwh6psX3CwoWjH7IEPm+3pE4Mq7yeIs2eS5CMY2ZhjsRsGmSHYKQ8I5idJpvhM7MLgBUacqg2mMqwIEkKcpA8XonMlk5rDolIRFqaLBP1VNbBYdszEjabyMrrD+25iWWDH7IiTpVhwXCieSg9wLI7qVq77kEw9m9Lc3NmssBOB94B7sZwdHxq0sEk9IK2Xz8+ds2Os+/czLRLunaLcMa05zAHRyduphkyV6anvWlxwA5oZTjl7Rg8uu2sH4QJUSh6gbKgOb0NWphUECzP/TU2JhoN4T1eCFO5QLDuKtXvaz6a1Ewyq9Xnm3r7zodaPz1W28oOsCh8UkKgpaUoyYQmSzldubys11973VYCz7d39IMf/Vif3r1ro5433nxTd+58YsADox1y/bB1YPZEzvcXvvCm/vBbv+dM7erxkT7+GPfsrr74xS9pidcOS2dk/RCYOyCvAyvOH49oYN/73g/towK1ilIMVhG3aK/b9i3lGSIHBeGf1apnaghGd7eem4jgZ4NWMTq09T6qi9gg4mSmytSEjo8PdXJMdHTTlRAtAPpI4gCIFFw+N+vM82q9qU/vPtCwN3QJPzMzFewd4L9G054He9SCfQNgYqfn91uJhMcQlNQcb9x0SJwc6Zyh7I1qe2dHM7PzKk9MuXSP/Kv/9f8c/t8/+oGNfq5fWtYL1y7o4b1PbdICV4zkG8sT2GjMTkaxuk6ZgScI5SeXtZiTgPSxUWbduZVlR8qWikU9X9/SO++8o70DeJaB7OwCyypeUE1mXYRUAJrIpwTvEQGCyPip08kBa9ePVDveUTmf0PRkRZ0WDJg9ndQa6gyCqxjehD4kEGBKHvByxVOisskt2oxF1Oqiy6oZpJnzaYf/f8NK6aWFJV26tKLTetWB8oSGAAlD66EMvHLlspbPL/n0BtQIotOY3wTsvUHozmGkNDPt8ifY/4wUBmeDbraMUa68wQFKT2ZNZ/KbMzuHM2ZL2KeBvOwNOJKeh/64p2yvo1upoi4ki7r95IH+4pP39aR2KpippuXFQIyHivZ4nkNnpFfG8nrx2iW98cabmp6Z08NHq/qr731PT54+dY7Ay6+8ok/v3tN7733gBNN8seQB+sbGplkbL966qm/9wTd19fJFl2SPVx/5NuOmm56eDmDMCOW1AgMZUzdsukePnuiHP/yxfvLjd8zwYcgOUEQVRe/KjJPnwzwwhEeGKOeZypSmyhM63N4Nmw4ZEuOdyMAJq7wfEYyJCzlVZiq2nid/fH/3yKqUYTSubJESOK94pKOVhSlVxgpqtQd6sr6lyDBh2/xKZdwzWiKld3dqer75XAvzM0omhm5Vut2hnZwLpaI1d/TeZBUA/oRM+JT5tIFTfKRmE6lQxH1f5F/8s38+/OXTp9rf3NPlxXm99uJ1vf/x+/rg449UbXWNxjGvYoBMWUIphGYIyT23GQucQSGLhuv8P/lH/0i3bt7S2OSEm15KsO3NHf27b39bb7/7ro5PqoaSTVWC+0cfOKJjYW+A/Tl25Iwdvvf9H+rJ2oZ7mWIxq1IuocbJnpLqqkDCZ3eovd0D+9+30I8Zegknn/sYbCBSOWXTeavAARqNzrUaarah7nQ9MB4r5d1DAMXTtH/969/wDfng4X3b+KFg5wHv7uwYOLhx47pdoIJLV4D1Sb9huIxGbGxsXOfPn1cBm7cRPzKwRjgLz6BZXn4woAXIACUMeQOhPB7Rk0eGTeF2DB4owaDnjLES+te+sr2uXsiUtBhL670Hd/WDB3f0rE50NQZLEeEGZfNVe4hiFZ7QZDGjl65f0VtvvaWJiSl98MFtfe8HP/DJXJmecjzw4ydP/Pf5PAPznJ3Q+O9suoXZin7nG7+l3/7aVwxUbW9v+XdcXr6gMdgsnzl4jUq7KAoAGCl1PX742Jvu5z//lUs+DjMWOWMaNgyn8hkjhdu+RSvSaGhualrFbE5HO3supXn9jK8YZJPCZP4lYZCloirTk64cUCRUj2sWkdI7lifL9jGJqa2V+SlNlgom18NwsjIlLpVK2RBmGc1oa+tEz55t6uqVS6qe7qlVO9XK0opz/CBaAyqCjKI+GB8fc08HI4U2gWRhqJEAR4S1INCO/Kf/8X8w7KTy2n60oStL53T50rL+3ff/TIfNujKlUpjF9Qf2r6wen6jCnCoa0UH1VJnyWBiiDoba3Xiu2vGJ/vE//q/1zW/+naCj6gV2BWyTDz75WP/fX/y5LdIQIWL+isHr0BxC2RgI8jLvyhc+96a++pWv6l/8n/+X/uzP/9KbY6Jc0tz0uCK9ptLxoTLw7podtWEjdFo+6Vr9Nj5DTuNkeMkcuk+uXDSjYR9qDxSfdOB94iDda1kQi/UDc5huo62XX3xFr772mh6uPrJ+DI4i7HSC5vG3INHljTdeMxWJxUGTzYJEE/aTn7yjTz69q7m5eZdnWEiEjRn4l/YZMRMmfAQo/czKIQx5A9hyNm8LPilnZOG/uemCBV/YnGbRDPpaTmQ0HU3q3toTvX33jjZrVXWdmCFFEx7Hq080FlHE6ZSW5it67SW4gi8onkjr7b/+qX7y9juegU1UJvTqa6+aYfSLn//SSgf4rifVusNlKP8mSnl99ctv6Y/+4Pc8yjg6gpoV08zMnClibLrgTBZICD4sBqCMVT24/1Df/94PbFAEUwO6mYMjkwllMe8VI+Hw/Hh2p7WaGR/nZueUjiV0tLvneGMP3DVwME0NcAwEuNP1op+dnfUceP/wyMU4Bz635cREObh2JaO6dvG80etaE68WMuOZkQ6VL6SNSA/iadWaUrXa1lgxr8cP7uj0cF+v3nrRCLIBMNhVg6FOalWVJ8ougQvFgt/HZrutX733gTa2dpwLT98c+dpvfXFYmVrQ9sN1fe71V7S9v61ffvKhlIF5EqBo+oBKYcyhGzgsJwo51Zm7ZTO++mO9iHpHVdUOj/Xf/Q//rb7+21/3yRzjoFBE9U7XYMR33/6xfv3Bbe3v7dvIltNWSPtZeMhQbIfd0PnFRf3Jn/yJPrnzqf7JP/3ntqQmHzsNbW7YUTGDY1PWDx+pCihnPBNXP9Jx9l08lTCixJju8BBLAJrnlDoGaYaezUQGlKENRdMR38qpRFoz4zP63d/52x5k/uqD97W/t+tRAmjq+ua2bQbwToSBgX04pxyH0JWr11QslfXtb/+F7t17YMABKzlKWZdXo9LyM32bNxy3lpOyg9nPZz6UvyE/ew7FZ3ymPA+33JlTFxsvfB8y0AcaG8gObmvbW3rv3j3t1apBpwjQYmbPyKowEnPc8muv3NAX3npVExMVC3bpr3716/dd/pHN/cUv/f9svWeQnWd6HXjuvX1z6JwDgEbOgYgESZDDPIwznBlbHkmz0qxGaf3DP1a15Sr7x27V1tb+sGWXq9alktaulWwrWDOiZphzBggSsZHRQOecu29OW+c873e7MbuQMARBoPve777P+6QTHhWV5auvvlKJxP3X6MSkDhK/VnNDEk8/8Qi+/8pLiMfCsvNi0NE8g32xgs6JI5k6vCFnlpdWcf36Tbzz9ru4enVAGZQZn30mKwkeWH4dc0glON0ggpw6buruEWh+aXbOrW0ComMx6FZYSlL5rUwqUgvqk/VaxJM9weqHpSovhoZkDMloCD2tbdizY6vA7rMLC2IB0D/QqEIhVU7UUslX6SIbw8zMFAZv3kBdqYjdW3YgVGeGL6FoCJ1dXZiancPw2IguHD43yv8TBM19JJkIlPPQRbtl584qFYnbogns3tmvsnIxQyQDJ2hEW5uWZXt9I4K0kaKOZSKKIpnjAQN9UvC1jkyBYgl/+h/+DQ4fPaKyiItQBh2Vs+i9/O21Abz11jtS5y3nirY0JqlNHZFx7jiJo3jnb/7mb2nk/m//9N/jytUrqJTz8pdraUxCYlulCqLBsKak/G/hkA/xBG22/BIUJWeKAjTjk0tYWGaAhVEUjMaIrSF/FTGKv4RKEp5pSDbj9PFHsWP7Lnz59Tlcu3VHgwyiNuhqNDE1hywdg5oaTa+fpomxqNAK27ZtQ2/vJnz51TnMzJJ+QmoKvbo9zRnLdqKgONS/kV5Ny0QyA47CYjZUtkj2JPhMONY4et6+zxEJHEOdQOmq1NICxRLGx8dxY3AQy7TOImIin9OYm0gXHiiuMVL1STz66FE89sgJwZSGhsbwq1+9I8EhlsoE7p5+5BF09/Xg66+/xvj4hAZaLPcll+erClDx3FOP49WXnhdAmUMEVjgsr4kckWisY7M7mKSyPYNu4Mo1nYUbN2/qGbLEJlaUngUCWofD6nfZWmhXODUlvCQv5GImJ+8K+oxzh8vpZaFSwuIaaWJG72lsaJZEI+2YY8l6Y4FXaYm8giBVvuiku3OX1lusMLj3o/hRJETXIV7cZJjnUfL7MT47i4bmZszNz2Jxaga9rR1oiKZEgK6Uc3qWu/buwej4BL76+pxWFOznKcVIMPeXZ88r6EBfQgZeffemKvdND+3oRz6/hjkSChE3q91KBiU6kgcDaCZawR9EmJMhitxEQ8iHA1gpGK2ijgEJP/78z/4jejaTVkN8mqHwOcCgAwvlyv7yr/4LLnzzLSo5YydL3ZmUGDIFtGsqazL6k5/8BI8/cQa/+sdf4R/+4efIZFdRzGewZ9dWVEt5LHNZvZaTN3qEauX5DEIBElL9iMaone9HNNWIoYkFzK8WUPHHkc2X5dpKsmIoUMXOnV1oaIqo7Ghr6cGpE48JA3ru228xzskmtVeCVaFmZmeWNKnkgWhpbVKzz1+HI1GjwLR34M6dexoUkYPGW52NPotnj8jp8b54kEiQlWy4SKQ2XDJGgiPCbkBbeCh/D+BrDZ4t2Q38TEC4VXDE+42NjOLWrTsaFPHZswfPZtOSi6A6FUtLwpQeffgIzjx6Up/n5cvX8frrb2B6ak6Zge/hoWNH0dLeggsXLyK9ltGSl5lOcCpfFW3N9Xju6Sfw8gvPCk5GtjVfI/tm7h9Fpx/vQAAAIABJREFUB+JFISlBI+xy+smgu3zpKt55513cvTtoepTSk/Frma1gc8rKBDTwuRGBwp99Pb1Y4WBiLa09KSeNDDr2T/N0caLSVJ0PbS0diIVTaG/v1gpnamEaoTA1WgvILMwjFQ5jc1ev/OQ5BxPzIuhDc0uHAN/5cgXT87OoBP0Ym5p0wPUKqoUy9u7YhUKmADp+F4sZgaNb2tswO7+A+0P3JRN44uRx7SsHB4fw1bnzmGfQ+SmoFYWvrXNTtb+rG6f37cTY/DhGF+aRyfqRXkkDlRxKvrICj9jEJA1Fqgy6EEC72IYEltKkBRXQGE1iS2sn/uSP/lhmfqH2JlQiQTMPKZuYDGvkz7/4Er/4+S8ERKY9MRm1HPhz+0/BWIJ+WQ698vKL+I1/9hsYHr6Pv/jzP8PU9DiymRWcPnUMpUIOk9MLmJ6jBzfQyalpNIz5qXGU84SFES3RhqaOLtwdmcDw9DyyRb+mkBSRiZDYGQT279mEbf2dyK7l0N7ah95N23CFRNfbt7CWLWrR7g9WNMGdnV5EMV9U6cBs19pKJnmL1gUsj9iXcAfDQCB8Ssh2+BBlr1IXFOTIhF6NNUAzERJhKZXAss2w/BsmnLXS0mU5xxb3MIymfWLlq1jbLDPr/ChUyhgdGsbN6zewurhsSsyc6HIET/3IaMQOdCyMU0cPKOjIqv7yy6/xztsfYFF/B8o+e/fvU8l39tw5XRIEByytrulCY2ZtbUrhuacfx0vffRbxaLgmlhtPJLUTZZ9saw5bVnsCugvzi7h44Qrefvtt+XNzbSJyLA08OViiyxHJsNGYPctqVRAvChpt7tuEqfEJBR1BCixBqa3CoCPShFScIMu99l6gEsSunft0xm4O3kJTcwyxkA8zI/fRmkgi7A9jeIR4ziSdTgT/S7U2o6OnE0VfFSPj41IKZ+nP9cHC7LyoUw8dPozR0REhktLpVZWQyshFc7uNJ2L4zhOPa7p/6+Zt3LpzT9kzV2TLU4bv1OZd1cP79uO1V55HMeHH/cUZzMysYmx0QsgDIhoy+YxUuIjliPhZ39bJNYckVRnVr2YRzpaxr6cf+7fuQDkWxpZHjiLQkhLUigMV2SEBWjKf+/o8Bu/cwTwnj4skseZArCADLptZk/vL7j278Ad/8PvUEMXf/M1/w40bV5FeW8b+fbs1Tb03Mon5pYL6tFQ0ioN7diO9tIjhu7fR0JDEgQP7kWxsxMDt27h5b1hBVKzQeTmohxuqq+LYgZ3Ys7UP6aU19G/dhXy1Dme/vYghPtBQBOFEFJVASdSTuakF9SOcSFIOQAxmUu99fj107pp4SBiA6rsqFQ1hONHlwaNqFS8nacoQye9cfDgd5hheOzxn6GESDFZemjSDl9VM85L/bthI+0mUiTRFeOOXShgdHsHt6zeUEUyF2hbMXPuQ4c+6Nxauw0OH9uDMow/re7//3kf4+tw3WF5eU7HP7ENlNi6I3//gQ2FsyUFkljPGewUtTUk89fgjKi9JAuV0lOUlA5bvj8HsVcQEKfAl8qXQxPGb8xfwxhscrA0r0AgMJ8GTkC3u6bhLE/udzWC1Ki/CtZVVbN60GWMjIxJ4ZZajI1OKwAsqR8/OCuQdjEaU6VaWc+ho7xK1ZnRyFO3t9YiHfJgdG0Z7fZOyHLVawuEEyum8gjjV1ogtu7ahGgqIFc6yk2CPXTt2YXpyWpfkc88/izfe/pW+LneAUqaOhCT8xNUBX9OZxx7RXvS2RLZG0VDfrF3g4tIqfP/LmeeqrZv78P3f/ieI9TWDqo5p4slWc8jkKXRKLFteClcoFhBiaeSkpuW7Vijj1mfnkb0/iQO9W4W0nyhm0HHyAFr3bEU4GYePsnEkjZMeH4B6PGLbaAaYWUmrdOGOigty3hxLS4va5j/15BNShvr4kw9w8cJ5BSRvQDa0Y5NUWYqx45R6cE8nF9xR3L19UyaMJ08eVxl14+YtvWlOjYi5lNlJXQDVUg4HdvZjU1sLkpE4du89iIE79/DNlauYXVxUQLV1dSBfLUh6bnJsRjJrW7ZsQQfhYS0tmlLNzS3gzt27OpSEAvHQcJ7I+51yBgw6HhqWfR6rmYK6rPsZWFKLZtA65IkRX53uiQcYdg2R59zjofn5jBh0goZxbeP3yxRzfHQMd27cxOoCLwqTMuB7Z31p5R6nx8CBfbvw+JlHpWb9xhtv4eaN28hkKPQUkFAQURZU2373vQ+kjibMqtt4kJXS1BDDmdMn8IPvvYSmBpbUHLcz6OJ6f+y3vP2idzFwsDMzPYuvz32t78n+k7LlzFhE77BXtkxn5bemuz6f1jkMNGq0TNIDwbnMEj0kCXt/AKtrq1ot8MLgcGhyYtYAcpyMV4vo6W5FyF9GbmUJLfUNWF1JY2RkAvX1zcgsrGmnTInn3YcPwB+J4N3338f01CQ6mhqwf+9e5CgjPz2HoyeP4+MvPlV2W5xf0uXQ2d2lC3V6dhrNjQ04deK41lGjQ6O4eu2aCSLleQb98P2n3/29ai4ZwxOvvohkTzMqTGc08gtEkCtDZvQkOrKGlzw6P2DS9esoAFSH8dv38PZf/R02J5tx4vBxpBeW8M4359BwcCuOPH1GQp1cB5D1zcNVJl3DWfJy0ECtEKIUWFtJ15EoFO5aKIbT0ijRoNHR+xgdHVa2WF5ZFmRsZnYJmSwR46vCB1KENMURfiKOfft2o7u7G2NjoxgYGBAx01FDdUsT/lPIrqG7pRk7t2zGyaPHUChV8em587g3NiahW+pg7D+4X5y0r/n7d4f0HJ5//nns2LFT7jKEsJ09+zWGRkaQTDVoWiVSr/CGXJIGhTgnYp7IHPMDKAr/KWMNLv+LZQm7MlMyC1Q4Fa6acJNHa+GB8kDTntiPp1NS069k0BE3WChhdHQcd2/fwtL8rJ6jSLVuPaFqr8TLs4oDe3fj9OnTkj546823MTIypptcLkOBADZt3opQJI4PP/lMnEctJxTAFdT5KmhIRfHYqWP44Wsvo7kxpf6S/b+ZXxJ76YLOmUpqfVKBhFf53N59911lPapBe9NLXogKOKcJo1TpuIbs4ehxQESMnUH6yVt56dk8S0yKzzsUwY3rtwXUlvhQOIierlbEeduUiyrJ0+k8llfSqK9vwvzknL5WOBXHoePHUPYF8Q+vv4702hJ2be3BwyePYW52Ht9euCpGC30MBT1bWFI1QJWEhsZG3Ls/iMaGBu30+Pq4VOdEe4kZzh9Ckszxf/u7v1XNJeP47ve+h3hHI0q+EoKc8PmCWMnkxXXatWeX0TmkoW9bJC64g/Djk/c/xGfvfogXn3wWRw4cwZt/9wtcunsTD73wJA48esrUoap+LSznaVlbKSPWkMLi3JzGyY2pBj1kqT5xeeqwdgpygqRll+oUa+W9XdZYOE8/uExBtzR9nkkwZTDu2rUTJ0+e0NiZE7df/vKXuH79hnpKO8QcPLAhzqO1oQmPnjqNkyeO4+PPP8fFgQEsrK1hLZNB36YeAXqJcPjq7DkdyG3bd+DHP/5n2Llzt3CYX311FgPXbuiG5vCgLhSujfQlRkRl7KZ66fyHuR4hVYcBJuY1ezzu7iCJBF5ILMeaWxq1p7Iy0pbgxsg2tL73axOXNTY4wdmEpxn5t057qXNfn8XVqxfljc19QYXrFdKRuLx0OzaqVu3etQu3bt3Chx98pAAgxtGk6YPo6t2koPvy7DfI5MgSMUoSM2XAX0YqHsJjDx/Djxh0TSmxBHhGGESydyb/0QWNEW6Jpazqczl79hw+/PAjLa69iW7NxMQZoWw0UyEFanNvr0DXIyz/2ZdLyTtqKmT0nItwxWDitiw1v/7mW6wRr9nYgFQohEidDy2NdBsuYGllSRcULxKiZKYnZxEKx9Dd142W9i4UywFcuXIFxfwqtm3rwFNPPorZ6Tl8+NEXWCTPtKlRFQxBAgy6uFTIGjVI6e7uQldnp84IQQBMXBkOXsJxuRb7/uU/fa1aSsTw6o9+hIauVmHY6orUGvEhW8xjeXUFHT1dNeIiG0kWT3RppTvpf/1//grDQyN44bsvIhIK46/+818i0dqEH/7eT9De160gCpd9+rAnJicwv7Qo5P4//Pzn+jpnzjyGzVu2uEWxX0FlNzs9q2nuR1a2kToFtyLNR/qGBJOyYgpoQMEbjcxdQr44rqVNEfdgf//zX+CXv3xDNxq/n79apL8LgtUqers24dVXvi+60RvvvInZxXkUiIJfW0NjUxJHDhxAbi2PS5ev6EN86OgxvPaDH6C7u0eKWV98/qWCpb6xUTerySkYr02it80N6OrpFBWIEx/z1yaTOaMlLF87Mx3lC2iry93OoUP70NvXbV5sVcjVRqsXOfTYjSeun7PDki8GaVDcxVUDiIYSKgGvXh/ARx+9izt3bmnvWPKRdhNDKhpDe30KPR2t6OnrUQ96/vx5XSAMAO5d9W0CdWjr6pGXw4VL16S8JqtcwdEotVhCIhrAI6eO4oevvYTW5nrpjUiYiJnOfUYeSlTS6cReFkvKrBcuXMS5c+cErzNaD/l5NlyS6JGUxmy4ImB5XQitTU1uaGKeDZKhcJIQXp/L0piSH7fvDeL8t99ojdGYSCBMlkQygd6uTmQKWfEM2auT0T0/v6z3F41x2tmMtTUqKVCqnp9REYm4H719nYhF4hgYuIVMtoi9mi1kzeBEa5iwIIB0at2+fbtwl1Svvj84hGyuAPhCEtviusb3k+e+U022tePVH/4A7b2dWojXkTuqZS3xYiUhwPmF+WlIzZemFRR7XVrDX/z5X2jocODgYQyNDOPjjz9Ba08nfvrP/xCt7a0m1c7qsWyZjjUv+6UvPvtcuLmHHjqsxSI/MI3LHVJD2hj8P+eNxgPBZTn3HQ89dAxtHW2ilBjYwZRGiFyolWEsM6JRDN4fEoWEMC5J/6WXkV6eh69UxuFDR3H85Gl8dvZLXLhyUR8i9WCyuSza2pq0iJ2bnMeNG7ewkl7DmScex1NPPaNyjerEU1PTugD0IOX1ZpJ8pB21d3Wie3MPmloabWrH0ploiXxOui4ET3OHlqOkxOKyDh85bES7dHd3KHMxG/KmZs/AwYS3t5MaV50J/coTgpJsmmDWISxL5xDSuQyuXbuCL7/4FFevXsVqJo89e/bi+KHD6GlpQTa9Ig4je93PPv9SculE8RPRoXVHXR3au3pQF0ngysBtpLNUGzMWPPs5X7UgVbaTx/bjR6+9hK7OVrMsc1NHuqrKScjYyDWFMw7LZmZmcP/+kBSPOe2ziS9JrEbnIYpFEoeO8Cy5eMo5OKABz4j5GRrv0HaYph1DkHWpUBai6Oz5c0KNiO2Vy6G7tRWdHXRlMsEhLvx5QY2PT8EfTCGZakK5ktdzyKULGux0djRjcXEa8/Pk8jWiwLWTz4fNfV1yYWUWZUvDnpTOsISDNZPys7SC+bkljI5NokwiN222q3w+IfhOH9xZ7e7rx2/95CfYvHWTaC+sIk1Wz25Wk4pjaVExDXwqVvmDmub82Z//35pWkas2OT2tDJBorMcf/fM/xlbq/6kUNW1HjnWJWmD9XsiZ3xkXzAw4HhxVkaKAmBKWgs650/BBXLp0WVCs0488iu6ebmOgOx1HTztSilnsE6sQ5CeWSGoIwEEN/8z8xBgGLn0ribQTJ09heS2LDz75DFMzc9r3EHESiYUlP+Cv+jE6NI6J8UkUK0U8+dRT2Lf/AO4M3sfo2Dji8aSGAMy6XgFMHF7Ppj4pQKfamk0ljb4F1Fzks6hWkV5axuzElFYmXLxzFD/PZW80gr7ubj0vZkXe+PTv3rZtOzra2x1L3C3c5fVnmpr8PwYiMx33HKoUfMDU5AS++PxTfPbpJ7JsevaZp/GdM2cQ8vtx49o1jJCTVijho48/074slzXANy8/lm9kOvtDMQzcuC8TTV9dxPTGOKVEHtFQEQ8d2oEffv8FbN7UZTQnWp5F40b8lBqVmal6soLc03EiSL6aB3kz8SY3YXWQOc+Wi6dQpXSgTvKBymzOmYmftQDl1YrOE6XpuRvkT7LMr167qnUFzxCHgJygMkCUcSlnkctLio/A/niqFZFYPVZXliQ6xc+FF8HunduE1b1+/ZouT6oMsCKJRlnOBtHd0SoXKZb61PuhZwGVySdn5jE3v4LRsSnJjEjqo7VVl61v99auamtbN37v936Gh44eli4FraJsymUjan64tmMhUt3JxfnqcP3adfybf/fvBTUy7FwIixyh1vnxh3/8hzh8+LCgQFzU8eCxlqYCEwOYp0Lun7UNlY3JDZPoNAqdTIEpQkM1Mh8U92QsH1nO2QdqMnWmomW+bexN6PRJDCQpKbKPgg8zE+N4843XEY2H0bu5D198dQ43bt4Tx4t/h5a1SRpO+v2y2F1bNW9tvs6de3ajpbUdw6NjKl07u7pFy2HwExxL8Ddr/Z17dqGttwuIRYSUYB/Hg05RXlJeFyanMXx3ENNjkxo5Ex/Iup9vnwwL4lR4OHix9Pb1CvFCepItzykPTmTDBtNIcb8YcMyohnHkIaamyOeffYqvvvwc8XgYL7/0Io4ePYLV5RUMXLkqpWVKmn/w/icY50TQHUQOU/hQm9valOlu3pnAao7Aae7iGNw8VjlEQ3k8dGg7vv/KM9jc1y36FCugSCyBkCTM2acbvMbrT/mMyURn/+hRlUw5zaQWPba4+jkJ7joBX/a27uyZhKMJxQqvWipJC2WGqP9kHFRZpnwCB2kaJDnvCJFPPRNNpyHK90rphWA4QbUODfNWuCrLZiQtuHf3TqFl7ty+pTPQ3MgdbauGcXxv5CVGgxI+VIxQL6VQCmB+KY17Q+OYmVmQp0BTMomjB/ZhbGQYviMHtldZbz7yyGM4c+YRdHRSXJTTINPIkHSZxEQZPLYj4q3FMf/f/fe/x1//7d/pIJCewjE662Q+iN//g5/hO995QjQHcqxI1aAUAdErfBOcWJJsKF1DbyfltDQE43XaF2KmE4TqtCA9CTpx1BwD28E5nCydCZCKKpPPqcfjpNELZtorvfXOm2jraBXTgIpUc7NLSK9lBfOi7F5APYvPVIFBQCsFXX3SQAlJKzIgrYvOzm6Nxz26DQueTVv7sWPXTk3Bcn56mxekRkX8aoAf6Nw87l2/gdvXrmNuYtpM6XkRF8vo7umRgQoVh4l2oXd3Y1OjhkJ8Zp4wECFWfD58zl45ZrZ19JHgwTGM6dj4CD7+6ENcvnQRW7b04tWXXxQtie6pLNWpGzI9PY933/0Q8wvzCIWMAZ+jExC1PhoaURdJ4s79WSyR78u+RGJ/RfgqRISUcOrobrz64lPo7myVIpgEmZjp6BQkYWpH2JWnAnGUefH2FheWnC86g4skVNKAiBViZW1mmnaZOr1U0afsipY8nlyObDDFNLE8vyC1roamBiRTCc0iJsbG3BqDmdI8Dsh8l6S9JAypTma9NXeQxGkyU5PKxvKevnt9vcYmoaATnzHFpoiaEbmKO2heBOA01xpuOgNVqkGMTc1jbGIe5VJVz5v95KOnTsgD3fe9l56qlqtUSMppvN3a1oSG+qSAp4TyqKElxpF9C0heDatR5Zj8448/xtTMjHZTdHIht4jTPqblgwcP4KWXXkQ8EXZoDJtCssxj1pEWv8MjBsAhiTGqOTQReoOCN7IFNssoz5ONf44Xgm79muyIafebwaGJnhL9T/QFvyYxe2zeefvyfdBfbdPmHgwN35cd7cLcEpYWllHM5lAp5RENBpCMRYXLIx1jcmFRgktlt78iC5iOq01NRKQYM5w/qfq7/9BBtHV2IFMqqA8cGx/H+OgoMqsr2puRkrI8OycWckQCRkaUJLKF/LUjRw6bDHqQtB+Ovj2/cMtsnjwBDxwPjPZ0Dk7GQ2nrVLPd4u38zrtvY+j+II4cOYCXX3wBnZ0dGBkaxu3bd5GIpTA6OoF3330fyytLiCXCagEYdLxA1OP4w7g9yKDjJWefpR9k8mfQmArg8UcO48VnH0drc8qk9/0MOhuCyBTHBY7KUhd05JQRFMBLnPHFALLP3ioUfg8FGPe6ZH3z3zcIEEk3hm+UAyUupimFPr+Ahbk5JOsTWlQzcBbnyW2kmBIvULZHbmfppAW9ZycnV23KbCXGZ8tFOSelVCVjW6JVjlPmJrpHzkes2KikQJFjyZDwkgmK2zk0MoXB++NqbSbHp9DaWC/2TKWQg+/RU4eriVQzpufmsTi/oNKQ/Sp3TPyGPKRSnXQKVmyQWWJwgMAbJ8JyLJnUDstz/WSzvLi4gJdeegGdXe2YmZ7EzOy0UBoMbBIcSbtXPV6uYHZ6Xla6S0vLqp9ZhnJfx5uOf4ZOJyzDpPQkbzdnikEWBB1MWeNX7eZiQDP9Hzx4UK/r9u3bQsnTcIKHu7urR4TM/fv3YvDubX29mckZTI5NSJQoEQ6itbEB9fEYqIVJT7E7k5OY52EIGDSpvasLzbKJiqmfY2nJQ9rU0oyt27dJijtbyKtXG7g6IOcY+p5TBoAlJhE0bU1NKlVYwkhoNRTC3r37tAPkxWYrAn6mVm57jHOVXZ52iBskeBoiKi9ZtvM5ZfM4f/4c3nrrV0LWP/bow3ju2WdUtt65dVsal+2tnRgZHhfweGpmAo0tKU0vJeNOVYBkPcq+MC4PjIBAlQrI6KZYfR5BfwGdbQk8/cQJPHnmJOqTUbMiVqYjR9CqJK5+5KUumoFPkDQGHGk6zHq8TLMyezF9TnMlsn7eo0Sx7OUcgf/OALBsaMaiJq7L5fmawBZMFmyRSDjOpjO66InW0UXtFLu99Qu/jjwXHLKHF6iUBcIhrR84gfR0RTnXEKNDkoRktROGZ2sYYUtpoKNkHJA3x+WBW/j6/GVhmZkLKXzb2doqVoyvu6OpGkvUi9XKh6D+pFJCSIBT2smaUQjLwoocYTjajWLTps1WJhLrFqrTpEdWTwQ3Z9JYWJzDkSNHVGPfHxqUETxNGpn6Dxw4gEdOPyJEB2+MsdFJAXSJRGHPR+AsBzp8UPweDQ31WFkmTYW3O6d6Rad3YSpT1nOadiSDjjcUkSP8gD/95BNcv3ZNQjQcvzc0tODV738Phw8dwjfnz2OZXgqrGTW4ftXecYnU0ByQSBdOKMeI+2N/WUdqfqOmU3wGPJg8JNyz8Rro6unGpv7Nyni0mRq8d0/0fH4aFD5tbWjQMCXk8+lDSJCepDKMRophUYKamlsNlymZA0NkmjK20XisvDbEi8pNt7+zkox/nOUN+98VfP75p3jvvXfEo3vu2adw5rFHdXD5PNhT9XR1Y2pyTpSeywMXkWqwslBwMX8AbR2d8Adj+PTzS1hcoTIZBYK4WCaipYxNPS145snTOH50HxKsjChGFAhqksfPzXzQPRsvW3KzJyeOcoaQLZ4X8QIdf9ARdHW4edGIiMy1EcWKqYDGvSaznsny25CPVZJNrfnZU6SWynMEfVPHhUHD1yG5EKfbKeiczF3skmaFxKTiScizfOeqQpbaMl6x3lIXvLsAucYx11ibpPJKktivTGiAL85+g48//lJAi3rS4nI5JTF+qr6erqaqbHs5WOU3d3qLzU0NaGtrNm34UlmiLcUCbxc2jE4H31eVrocmVG6MzZqXkzdpIabiypgkmlLdi/R1isew0X3xhZfEwOYCtZAvaWRuD48Dl7wBdJ17qd3k9LBb/8kHRO8CfnD8fc+cYqPhBBEsBKZSSpwPhkvvZH0jfvp7P8P+/ftx4dsLQqwsLy5LLIkPJkh2AhfZLGGcx/UatR9ZutJjvKlJFwxBymLVu5uXlP0du3cJyUIkP/d6Y9TD8DFT12vHFK4LYHZiAmtLS0iEw2JAMzvwgyUynasUeai5KaD6GXMD0Q/5F7ggq2U399/M746XrjnjEJH/2eef4MsvPpPn28svvaDSlZfMrVs3VZqmkimk13JS//r4k4+wsrakZTMDhxfiwUOHxKh+/4MvMTWzrFKJz5G41WSMupK9eOz0cWzr70UsElKGIyKEX4OXiAxmpAJnLn78f3L1KKU3OztnZZsj7Rqf0DRP7IKx+56BUvNmJ2FVayFTlePnQGCCZTAqb0cUdGwTxoZHdIa4xmB5yf9T4HCYJT+7iP7JACRyRCYodWx7TH/TDFpscqqBos0UHe3KlNeqBFnUJq9mPCGqcNWPKwO38A+vv6EhDelCvADIvWQN6tuxrbtKWAsHiVo60xwkUIc9e3air7fT+YVXcPHCZe01SPtgScjhhtXeHE3BjPIorc2FL9mjqCAaDYulq1tAD6aqMmBkeBi7d+3B1m3bFNRSyqpUVfYlUzEZLxDuZfJp9mAYWPyeHODwGLa2tekNZzJUOrYlOXdacm4hlrFYkMovSzFOUKV7mM1i9759+I0f/5Z2LvfucfQ/pj6Tt6kGOyrNMgJ7ry4vKcPnuDD28UIKa61AqojEktKkywRUxlKIqG/zZknvMehU70uinNC0mA4E5QYnRkawsjAvD71ULCHQLi8XSctt2gQi9InTM21MQ7VYvWVZznLCg3w7r+wyPUyjUnFC+P777+L8+bPYsWMbvv+9V7Fjx3aMjoyo1GYZJjvmMjA9M4eLFy/g/tBdsevpULOtvx+7du/WquHS5esYG58W38wynR9NDXFs3dKHfXt3yqyDVQnfKz0LqXDGs8RnY69fVF21F/z82F/zc+KzllEog5mrD6l7mxgT3y+n2/p32Rqb4w3ZKNKICfjUs7M8lOhuhW5OEdQnk9qHErhhDrXc3VnGtUmoVUMsIeX9p/LdMpgm9jzMbiQutTGhotzew9Qd3fsx2X8RsrTrsqLYgOUBsRd+/ovXMTM9756DT8Ra0qx8e3b1VUnfL5aopEsjYwrDxLC1fwuam1NobGqSze2nn3wurUFvMsYAUG0bgKBeDY316kVWl5f1mrlzaqhP6RYngsGUnQq6UWgSz+/V3tYmKW+Wi54ZBbNCOkPJa9KD+UToAAAgAElEQVQk8mbT5EzuiTphucYHVt9ADQ7J2NZ2QGQssGxhEPHPNDc163B1tLfpa1HX5YUXXsSJkw9rgDBw7ab6MWZDqUzRAjkU0d83Vxt6Z7P8HcPA1Ws6KHwjzHI03GD56ilecZkbEak1ruU4OVmE/BAOxTUEb1b2usyoPOl8DtTO5KHhjc4+d9fuXWhpaUNdgEtoZ6ZJkV4vy9XWKZ47rQWjWUzbhcFpGbPR0P37ePONX+Hq1cs4cfwovv/9V0VFYo9LADeno2bQ4kcuVxKKf3l5UVVHJBgRfjARpzIA1YtXRFtK59LahTH0G5JJtLc1o6uTr9fWSBQuIlCaIGkGnQ6zyn8eTQYPuXTLunRX1KOzLONwyIDUkrOgzxwFd2WWWbC1Afsx7jtJpSnmbQ3jshvLczJgKJHXEEuoV7a9mGmJKo4cjNDTDNVawk2+vVLWgAd8PZTXc9WFp5whyYuNv8esxkD2Jqz23+wsKj8KhfLRx5/i3bffE+qH8DRicBk3vhNHd1dX1rJCJrAxZFCxLFDqDpJUGNeQZGpyCovUmvDG9O4mCgT9CjYGC4OH43E26/x7/CeFZuhKSRIlHUx4VczOzMqhsr2t3Q5vsaBJHRWhBH9ytwYDhf/OBTqHILQJJprBmzqZ2pRN75jWObWjiCwFW7kq8Iimfb09OvA84K++8j2EI3HcuHEHt28Pqn85+/VZmdZv2dKvB8YDRiYBFaGOHj2EQi6Hv/3rvxFqQ1ZJPT0mmlMuCwJHSTYOnCSCQy2PTBpZTgClieKyVI0hb2gSCqvyuanEoThSU6NA2poCc+nuTY7DQaO9yBl23dVU9mFuQS7HVZbmRNPTby6f1/L7rbdISp3A008/hRdeeF7ZiCaFFEXlZ6odGp8bwcwuq/JW566P4AjTMTaCrYANmWVNBTkYYP9Ghj8/G/5dPg8LupALOqPleNLoCrqSmU7evXNHcDBmLPViHMpx58Yppo+apwVdyvyn8LhOeIgBly0XtYZh0PEZhHwBJEMRBKs+tNY36meckLHmZk3RPaMXZln7MDYkJTewseyksN/wB1zi8jCwJttp8hn6hTOg9nbKJm9nqyk+oUCdJsTvvfs+FoW9zJl0PMHkLzzzcJXSeIsU6ixRUsDG0kSaSzmAD8VrIGVbZBGuRt/hzqyJNV17fhicUDI7Ubhn27atqE8mMDMzrQySXl2TrDaDhwBRlkKc9Nl0yEwANQLnje3Y014Jtra6oj0S497WDuax7ZnJcwLGoQb/Pt1DGQQtLU3KdLwAKB1+/Pgp3LxJ0aFhZLMmn3Dz1g20d7YpoAigJpial0tzSwrfeeIxKQBzycz1AjlmXFZzJcGJxf3BQXHsKG8gFsSqid+spjPSYSSOkxcLLwMy0MmG4OKVJbi575iupVxSXS+n7EiCJtH3UfdrgXsjhk2ULXNYF6NA6MqAVmLzILKEv3H9OgauXFZ5//LL7OcO6XlcptXX5JRAA6I4EcFP2o45mlspJcUocyujCTUPPulduUIaRco+0KeiLqh9Ivdf/Mz42ZHXxqDjkIljeOvpDFTBL8g/x7KXoGChZvwcOhRElKXfAoOJcox0zGHI81zw3wU8oEYqhyoMQGJxaWrJnz4/wr46OfzGuNoiiD4Wx96dO10/ZiUmExWX8Jbt7CK0AY6FkZArCjwndeiqCkth3p/xJDQYwA6RwR7UlZ0eeMFLe6QjkZlAlBYFq7gHZO/ue+X509WllTXMzc9jaTkta1hlEi4qOU3SA6NnG0st8wwTxo59EpWNRNcwNWLWzJwcciHOEocDk4OH9iO9siquE3u++bl5TSLHx8cQDrNpD6g55iSID4EHU2KxPAiWJnTYGMSmjMWg9Gnq510GAgPDp0EJDzyzLMvFGWnfswxqRV9fL5588mkk6pvwi5+/gampBVQqxuCenZ1EIhnTDovlVU93nwY+Dz20H8eOHZJIzeLSopAjFNdlySvsI2k5mazduFr4U+TWxtj08KNWI2FB5HjxPfHQy0uNQbiaVgCyJ6W0HHvHVbrEuB2Wesm89aZez8DLhD8MfW9edPIIFHrDblctfPNFfQ+W9ydPHMPJU8f0a6oPX7x0SVQnrk4YODw84vKZAqn6KsoVckTPbGz9uCksF8s2EONnLQMR9v9OgoHZtrmtRZcvgcue/bEhmeywcr/GafDk1KRWLJRWYIAROpels1Aug3Qh636/hAx5nM6FVy0LZw4a0VfVWjBaCA1jgpqbmUWlUBDJemtvLx4+fsyIvW69IAchF3ReJSXeo/6IW1MQQeNoWV5FZ2oTrnz02Pw2RbEGT5eCk793Par6UD6vgjFKJqdncJn+7UOjwhn7Xnr2RJWGC/KHm52XzmOJwEXOe4S3tMUka3eVeSpp7KEbOdCrdZ2/WB9NJ6jJkVF26d+yqTZd4v5sZHhEtkJjI+OaVqk0dLAeuZssr4hcyJvNaC11Cl5rfLkisOCmIBEXnubxbSgZlsg89FpY+6rqH7iyINObTPJXXv0+RsZm8eZbH6BSpuBNSZfE8MhdEV+53GWJmkrWK0M899yT2NLfoxuw1iqzCuCEqlzWlIxNvCZjdUGTi3c2vty7MXPxwApIzX7ZBQ1LQA4JNBxy/uvsXzjo4XCGqJ6x0VENkzS5I/KC3086/Rt6PBZEUoE2MIGXcahRStjYzh3bNUShric/R6qqMdPx0uvq7AbJtDw88r6r0sKMjqUG/+NUmc+cnzWrDnnJV4rmb06cJ9nrcsi13RurHMreGQOcRiekHPGzcb55LHuLJXkQyoewVJA4LIVimcGWqBhQyGMtn9F/U4YT1jeEKGUQ68KI10VQzhdQyOSQE5aWllj1Sg4cbPFc0MK4v7dbpNOQJo8eIsYzWdkg+OR2h9bXuTZvYwmqE2h+9+u1qSsvrQzUpaS05IRvtUMWcCEv0i3Bzqx6ZufmBbonA8P35CP7qoxUUlRWiDPMFPXhq7Rz/0cfgPaONod940Lb2ek6rX3euBw/Eyy8pb9Puiac/rH8YHnErEOjeN4sHIQMDY3oJwcS3p5GmvvsHbKmM8Gxt2ZJvFHpoqMpkwEsGagh3exmiyy6kdxHnYw3++oS8aNVDQw4qn366Sfx1NPP4vLAbYxP0HyShhSrqE/VY/D+be0kudj1FtPHjh7BsWOHpX9IjzzNpXhBlKvqRzShVXnN1xY0wdlcVgfNCJVGg9H+jI5B1Atx4jv6KPl5uZvYK0ukZ1IsYeDaddy8cVO9IqXsmOl4URFZQ+SK/NGdeQh3SZx+0pXHE/bhlKyzvU3DLbmvFkmWzcufbmDgqig8He2dCjqpsjOgSaFiynCYW1Jp+P35vhl0HsFYcFy2Au77M9NxFcQg5OXIikTuQrwktRzn/eeTXDkvjbmlJUzMTGkqupLNIFsqIFPKYyGziixLTPbxdQH5AwYpck/ECjO+szXOrWZkXMNPnSU9gRO5ctGkKgpUeM6ivbEej556WD0nl9ECE5Ss76z1ZG5uoFrKA9cr7bnmzasRiWsVT0H+0g80hApIVV+qP4yhb5hGE/Z10DXy9VjNEedZ4K7w8ZO7+FWVIldW81hbpTxDTpNJfpB88Awa4uKEWZNknPlZcz/J+pofAfuzVENKlJi5uRmN4Ok3QNQKITWtbe2q0+nYMnD9hoze1w3suZB3uvQOwGxZnzwyjsqdqLHjf/MD5rxFLGry6+qIKnD2u66HIO0nHAlKabhv8ya89oMfoq29A+fPX0Jba5dUhjnY4S3PXePk1LhgQ21tLdi3Zw+efuZJUWyY5XRh8garcp1QkKKYMlo4IgkKqmTxsHpqzSx9bNDispIrwfnhKAOyl/L6CveRqbfiICqbx+dffoXBwUFs7tuMxvoGrUDo5U5l5Z7ePu3z6K/G10tfBVYQ/HpLy5TvzqB/yxYcOLBPQSfdmRy1P3PajxEtz966q7NDECplXVlycetpSH/+ZMaiFAJvB7YRXKeoD5LVtftjDiPJUootB1c0FnTsPw2RosuSn23BsjVFisenp2RbxcUxPQXXijnMLC3IwpoDFGqiUrS0sJxBbm1NSYD9HTlr8WhcU+n6RBINsq0KiDu3mF7BSmZVQyQqAvzw1VfR1tRi1B7aU1M20NMB1CTSGbnIctoQMPrf2qDQyk5lQI1jXAla++8sRfnTa4O8gPy1VFlbM9h/l9zwj793RgImCrqVHFZW8iojPA159m5siqmExUiVZBz/yQbSDQEESJabjzF4yXymc0lzS7NsaBkc5LYxA7B0unbjpuTKpHvJO8vDTPJrOASBCJEsI6UU5fhWpPIzk4gFHECUoGwyp4lVVN9HsmNAcnRUx2KDXheLINJQj8OnTmFhZRWXvryEnvZek0lQtoJ2O1cuX8bI6LAkH777/LN4+snv6D04XITDgxJtk1OQEwLGyCfFh6YhDCYuhzUlq7Ac70ArexzuGHnw6QhUpXJwUsDpGljba+NZahaKGs9/8PHHmjBShIfrG/Z9d+7c1VBmy7Zt6gu45qB+x56du9Hb2yt3muvXBrQDO7BvL554/IwuEAITGIj5HCX0ZnHtxnUFHWXh+YPTarmXOkaHN0jgZxWPxlRYyQnHHVq53njjBx8D0lZHvCBJQ9KCWvwy2wOqfZAUB01AKphfWdLlQc4iqxp+byozTy3MS3Kc5XpuNY3s8ioqTiUtmkqgtbMdCX4eHJyEQihksurxuJq6MnAV82srqFDmD1X0trbhBy+/jOb6RgnT8j14Jp62LvBaImuj1J64Xs7dhRuymhdMtS2DW/Yb59RmHhtL1lo6fOD3+RDUijFQ//W/+O1q1c9bjrg284Q2TD1LNOs5ODHMU8+DEySh0IlSqegDlfF7oaiHp4V5qazbjmxporHpfsPlMYmJRHjTO40jeWLWFDDSubDROYc1sjCiuSB3ZDSjF4PYIQYcU1jYOAY3J6jEb5JmEeLSs06oD/Mmp0+CD2vVCm5OTyEbCSFPus5SAfFQ3BgUVT9igRCiVT+GB+8JrcHBy7NPPYW9O7YjKtEfO1hGQ7IyPhAOIRiJIp3OYGhkVL0Jf/DfOWEtZHM4sG8ftm3v1yWSS2c0cGE5HKWVrvMmt0rEbl2VrBSKnZzCO+9/IGk6PjfZ9pbNcJADlwbq5Le1iObE0nXn9u3aqVFV6/79eyrnjh55CI+ePqWpMWF1RENk0quYX5iTuCt7RbrkkOXOskhLamGYrLFhsPBiI3GWB9L8FdxNr0C1oRD3afz63KuSoc3Psbe7S0MrQalky2zzwSLB7oWCPn9m6Syn2Msr6rsXuSPkmoW4T6522McnU4LTlXkv07IqHkMmm9GulMTmaqmM7o5OtQ40wFxcW0W+XJBCQX9HJ37w8ityzmWG4/qDl59KcON/WXFpXDLbJTr5eS/oahnvgYCy7CcGjCs/+TW8Z+NdWOthalSsGqDBIW18/+nf/ctqIGgOMtykEzhsBiskB3I4UVLK5m1HFLaEYwXroky1ZT/ZGTmbXFZUzCC2MPVLmo3LYVOwYpBAwcYlKg++cHoh9mKGFvesdYkikYmhm9KpIXfPi1mVqmTUaOE9U6qDbjn+CRZuAe2Y/CjQ1CKfw9sXvsXAzBRKiSiSqUbEaYaRSiEeiqIxEEU8X4UvU9CH0Eb40/596Ghs1CSMwUtL3PxqRiNqYS45JkcVd+7dky0WeWds5MnpYkYjm5iNfEtTg0121QMarC0YjsifXNNa4fYM0cDDxux7885dnDv/rWNV51WOs1/l3pEXHaezvHTEpiYypKlR1cXk9KSmk1zXnH74NE6dPK5hE4c7XFHQ2orEzjt3b2N+bg4N9Y2IJVKIROjZZ/2I6C4inhplhegSBraCi5ctv1Y6g8zKiqa7dHlNZzNyteVnxfd9cP9+7N2zS5NqmzDaMoL6p2vZrBBAN2/cwCIB9rPzWFlatpURe/+uDl0qnl/faj6LuZUlLK4sY2VtVRmfzykeCqEhnsTObdtVYg7eG8TMwjzWMmkF5L4t/cp08TDlj+WnJRSN6fB4XhJe0BldbWNqs6HKesbypsfeb9UuIF1UD5aT6+sIb/Rm5en6etsH3+t/+X9W6VDDiZS08eXLTkspoueZnYiPM6SAF98MQJsQGiaSN6VoGpp6cqpp3algONJaNAoG63tZ6AaDtjNhoBGRwZUBx9A1Gyi3d9rwxmsbFTW2bnDiij86/3C5yUELL0bqVogk6w9gYi2NX3z6Kc4PDmKWUvGREHwNCQQak0IK0NqrEUHEfNx9RdQHtTQ2oSmekFEkvfX4Z0KlKloSDVpcsynnLuzmtRtYXV7Fnj3EkNIJdEnA6f5Nm7G1f7MuE34oPCg8rPwgw7GYJCGYoe0J2ULbXFgLOH/+otS8CAfjJHOKE69IVIeYlxkDmzcz1xYkWzLrsGTlimFqalJB+ORTT+Lgwf1q5rk7pHjO/OwMRoaHMDo8LON7mqIkGpukOSOQrjPe4BRUlY0sx1jF5OU8k6HTEQ89h1wF6nyWhBKhb3silcCm3l7s2bUTXe3taG9pUR/PwZSXCeTAuraKby9fwudffKH3yl5P7UM0jFB9Eg2dbRyLa/VDhMziyiKW1+hPwBkD97M+XYKJSAT1kTi2btos6BdRNqvUTS2XUB+L4+juXXjqzBnUcYfrZgNyhfWWj25Y4oWVBd2DPzb+lmlub1yOu35vQ8B5FYvLoTZ48Tpkawzdv/vg+6//8V9XuUjmOsCoC6YRaLdfoKaxL6SISzc8JAaMdm23h3oXLE44arcjMX8CtW5uk29ONQZdMtsnX23srhGzyKqOCe6Wmhsfh2H5rAZX6aKAI6LAMp16fBkqmtbj3PIafvXehxi4e0+cuCVUMB+uINscRzlBhL8fwZIBWCssX8NB9Qxx6pJEbFLYHE2hNVaP1kQDmhP1qA9FESYMiDvNsg/bt/Sjs6VVimdr1OzUNNccRXnw2B/T0JADJwYT+z/r6dZZ8uxliEv86ouzwuvRhJHZk4FGrUeWVR5wgJL31HrkeyYVhxNYTqJu374leNwzzz2Dvs19yBe4B6QQ0qoC7t6d21jmPpZ+2nxG4QhmlpfFvqDpJqkwnhssg0Q9Ontyyi26JT1bBvqBR+JRRCj4k4hqTcNCYxuxo+EwulvbZSXMS1TrFQ5hKlUF08XrV3Ht1i0NodRzB4OS3F/KZ7BWLmBhdUXlJns+XijeYl3TUp8f5P9HA0HE68Lo6+xGIhbD8NCw/Ct4fmih9viJY9i7Y4dKUEE1nRegBkXeMMWVjVZtbhigeIiT2qEzD3s7k9664MHstl56b8Rg1kQfDeztBR3j70//tz+qtra2CfbEgYLEfriX0iLR6S1qIUvw6nqNx4DxqBIKUA0bmfHsRqGuoIC4NLXwfHq9N6IDZ4tJ20HZ1Exv3vHIDGnjgVA3rEncRNcsfd2o04m7Wl/iPSCbKq2tpPHRB59i8O59eaMvlEu4W1rBfHMEuaYoSmFDTcigkuBWBTp9yg3PylfGEXWcis++OsRCETREE2hMJNGSbEBrqhFtDc1oiSeRIiKC76NUQjIWR1tjkyaANGAhFSTsDyIWpiYM4Vz0/zYbY6ElCiXMzcxJJGh6dl4sfNpUSQWrtUUQPPaWkrGrVtDc0iQAMmUJSDKmBgd7JZbrdE2i/dda2kAJXN+Q0Hpt4Cpmp6cwPzurrMMudS3H5bvpj/LG1+SRnurxuHQcG5ubZdbIIJcAE61/Q9QuDchFl8rcE1MTGB8eQVM8jv6uXpw+cgxdre1ibDAY2a/yo+F6YHBiFNPLiwo07q5YOi6sLGkQspLLIi2zk5KCVBbIGoLYQIa/R7iXgo67yHqTNiTyg5UUK4r6RByvvfRdZVy+J352/CErZfnNGaa1drPbyXNnb10Cw2v9Nhae60H3a2mxlvG403uwNLVYMxaEhig837/7o8eqiUS9JmUnjj+kW0yXAaFJDgam3OJtD5Vh1mEx3ojZgWscm9syzoacvOFVruPT9GErs7r9hpeQPSSBG+d64/WNz4qdAve4em0VHlxDPmiy5gC2DGjK3X3+8We4MXBdzq5Znx9D5SzmWsLIdSRQiBN5Y6/J/p6V2HWUeeTX25BF3VTAleCmPEX2t7Kivw5xX538HuojUTSyLKV3XSSqn6loCvXRBOLcs7FcjCeRiMQEXeLggPuoxblFXLpyVXopifp6yQqShdHa3KLDOzc9g7WVFS2+CZCempuWwhoz4aaeXgkdcYDx6COnBUIXhzCdFprm+o1ruHDxWwwO3tW+j++TUDYC2ukyxBJVw6x4VJPmEKkvsQiqfpIyc+rduOSlbXS6lNNujZmLsggry8so5/LoSDbgyK69+M7J0+huaVffzSEGL2Naly1m13Dh9nXcGh3GSt4WxsKpcihDtYCKyd5RVUr6X9WyOI6cDwhjWwWS4SiSkRiiRL74/BrwKZPRzy4Ywqbebjz5+COm1sw9qoN6MehEkHWfsdYBG/dzuvDXy0wv2LyByfpxXs9y7v7fkBNd0OlQrnvLK+idOai+7qkD7dV4rB67du7BD157BQ2NpMNYmamOwyLjgcZSqfbXymDnuWPpQSWsvTj9r0WN23fwWTjhoVrRaVmrNgXyoENKd5bx7Iu5zs5zuHG/x+EPf5rjjQ35uehlg8+J12dffI5vvr2AxeUV5Mt+zNcBqx0J5NviKMQI2bKSV58CyxEnA687iiI/+nQ8/yoX6DXoXVWHwc/KgOUMLZbpgRfwK5iIeKdGaCwU1uCGmZLkVe7fmpJkqCeRiMb13+nnl0/nqOVqjHR5pNOQMyJs4er8kqZ+XIeQcU5dUvZeba2tSMWTWF5YRF9PD04cPaYDl2Z5mstjdm4G33z7DS5cvoB7Q/eED6XcH0VRyXZvaW/VgMccTcsa3XOIsVbIYiWTxtLaqqQnOD0lV5ImiESNEMbFC5Ow4mQwjM3N7Ti2ex+eOHYK3c1tsrJiAPHP5DiZXZzDG599iLMDl1AMmDyC6dnYXEAIJzKrS+So+xGUTg0X5VGtLxhofJ5aA1SqtRKWBqPMzGTit7U2Y/OmHi3oWbGIFccEUkeHJKMFeeWQt24UPrQGSXFnd4PQVa2n21iS2pGuzTlq7ZNrbyRz79ApCjplMhtE+h490lMNheLY2r8dL734rEQ1WRZoELJxt/BAZ+nltfX9hDKFS6VeJlRftSHoaqHo7KD0nxRUNKP3bH9dfNXG6evRTZiYm2Fao+pGvjKkclIFlu1MB5IOnTxAV29cx7kL32J0cgrLawWsBALItyWQa4qgEPPLvVWlKt+2BGkNZS94j8uAFs4O7+MysodAsFvRnhdpO2I6u32dtAAd85k3sskX1ulW5uCGFr7cN3EgQL+9eMCCMxKOmqEGMyG5fFWf+shoICQ5e5sE+5TtuQvlRcHxOBfj27ZsUSnGNQUHFjPTU7h0+RLuDN7B/eEhKSw3tTSJ6U6nH05iiQYhHCuPMjLsQbm05jqAKA+K+RBmRukDyvO5AZBtGPziUNYHI9jCoGOmO3YKXU2tMu3ks+FhZ4Den57Af3/vLXw1cBHVSFCYS+16OZRhi8H9e7mi95qKxBRU9ewbCW5naVaiEBEzIX0DKZPYhKb6emVsTZaDISSTMWzaRHFk821Qq88WxwMkuGwm9sGG+ssqHUsMlgXd572xxXFoEy9Len9nHSKmA1L7u8Jsek66OuzGCfW99tyR6hqtXRtacOrUETz22EnEIuYJZghxW+gZZeHBL++C3Qu19VpZZ9OmckYCrEFKveNpGcyjuKtcdX9IJ9vV3S65WNyuZ0f7viLKu6/jysNaJiT5kyDdstjwc8sruH3vnmywrt8dwTRH38kQivUhVJMhmUZUqM+g4PMyspWbgiKuv2r7fvwN9qy1D82pV/H9looS1qUfhH4SMqeHz7bR3HdkBukUj4kwVjByXcKsyKB331QDjGBYCI0wAohUA4hxzUI8YjQqzc26SEirFoIF2EdytcAsaHvbitk5razKdIPiPdMTkxgeGtItTF9uTShLRTmZsqelRVSBKww36icG0tja9inIc0+v3Up5TRR9ATQGo9jS3IHju/fh8aMn0NnQrNKbPSgn1RR4vTM+ir958x9x9vpl+KKGTWWfygEUnxV5cbRka0k1oDlVLwNSrjw4Ec6nMyAckfqfTQ0UDIpoKc+1hNyBWeprtxjBtu19TpeFZaedW6N/2cXq/bAtk6vIvKBzw8SNy3IVQQ+Wba6K24A91tzei5ANqwQntuXlRF4yvn/+0xerE+OzkszesqUTr7z6PNqaW5xrqOlKeD+83YUmSm566L0WlQh6/Z4JvXtBKhvXd2w6f3xtAkt70ei4+d4XVdNp/dX6SvaBa8mF/7osW638c7eUOZv6UfXXSXt+4OZtfHN5ADfvj2CBCI26CsphP6rhAAKJEGINSYSoXEbcJg8fMfeO5cIY8BB2VtHa4MjKC7sA9AES2UGUi25jBpvD37mMrGktcYucBPPm5Qet1+kabAksmYGLDaXEzFJ2CRQhuftg2WylOWElaZaQLO7WiE+VkQZ94gJ07zH0ELMEs0c5m0egUEYlU8DyzJx2r/FkQn0OJSfs/Va0xOav9Rk5+BqBAd5CWFeSKqH1izQEP5qCUWxt68LJPQfw6KGj6GhsBoHXkpXg1yyXcWd8GP/tl7/At7evwRc2RTgyIji0SoRjaEym0N7UrCzHIKM+J9E0nEo2JuvR3dmJ7s4urZn4+kmZ8s45Mx/XKvXJOPr7ewXw1mXmXH9M+mId7+rFny3I3SzA6e04iO/6bs2DHzqxJDvzdq43ngubctqE03teXIfxYvG2BsQt+/7kf/pBdWUpi6XFFYF7v//ai+jt6dHfFR7S2wtsPPOutuUb0/Rxwx6P4N+qULHOiL4mN+BuFMdNUmm2EfOmnmzDKLYWdOvzI6/Q1GGt9ZX2Jr0e1J6EEG6SPSiWfbhBZ+LWLXMAACAASURBVKH3PsKd+0OamnHyJvqFsDdVVANVtHa3o39nP+KNKeR9Fazks1jmbqpUFHGSknoECujvmIuyDpP6VzH3q6gSqUOyIoNO7jaO4e1Uqz2pPu63JKPtDq+EY13Jqo/NHrxVGvwWZRvsBPNl1GWLiFZ8SMmFlGpUQKXOD380hGo0qGlsNgAsF7IGBCY5tVBGIFdColKHWDWA4nJagZxIJWXowgBl+SdzTg4JnaSgAssxIuRbLs1L4z16qx9NPBFAczSBHZ19OLnvAB7atVdkUl4MEpIlG7xcwN2RIfztm69jYPAO/NzXEnzALJlIKajY11YLJeTo9VAoCEpG+XySnem4q9LckZwNU5qV3TF/rYBLJSUA1d3Rpgm8WgW1Rea77j1vuy/NKXf9TK1XORY7ZmDjVXM6heu9kp2/DYnHO4O1BOVlUCf7pykuHamotvCHv/1sNR5NYnZuUdp+333xu9i+bXsNje0FXe3FuWA2XRNOm8ivcn5qPEt11DDeqD7sUDcu83phZSsPc+px7/FBOI3rqewms5JvHXjKXsYFtQ69U8ry+jxXAnLPWKr48dXX3+Dt9z7E3OIiUvUJjcDpq01ze3LJWPrQXeexJ05j38E9iMQjIp1Sl341mxVEaSmXwXI2jbVcBquFLNaKeVFR8mXiUCsoFUoopNMorqUlLMtAol+chjRC+zDrOo15ssgNsa1R9noZz+foaCROmdiuYT8CZT8iuTKia3k0l4EeTh6pvkUtyWpVO8j5aglzgTJWYwGkw4bU0RAhV0QwW0IKIURKPuRp4kkz+1hUU0NqwLDMZLAxc8orYMMHLlSNwzBybRIOhPX3mck4LCFzu6elHZvbu7B7Sz/6u3oESGZG4tlgP7iWXcPg8H3849tvYXBkRLzE+voGlcSRurBYG4TPkaNI6cPO9na0tDVLPY4rFo9jKfkPctpZEuez6p8JFSSRmFNOwg8721u8BqVGv/GKKC9OvO6ttqqS+pjVaeuXv00ja0HoHVQvEr1/Kngdf8GrDHXxW0LQXxNmmW5Tefh+8NyRKmkeVLilyOhjjz8h/UWWLCKNOkDnemm5PmW0Pdz6aNRrrHXLey/eywQaIq0PRTwtF37djSuDGq7Ni079FaPAb/xhQwz7Iflux4nyalmxsWn0Xqriy3Nf48OPP9OH39fTLlGjcsWPW4PDEtwhDIlJ55HTJ/DsM0+gu6td4qGko5BbSEYzA2w1n8FqlgGYxkJmTbulxfSalKRJPiXqP724pD2dekofUHClKktWUDg2GgJoDcbs5noFT8XY2mfH7ZJKT0l7Q6AOgZIf0VwF9Ws59FQC2JpIoYP4Rl8A6VwRs5kshjOrGPHlsdIcRbEpijxF3jjBy5UQzBSQrAYRKvlQSOfNhJG+8eWCbKk1advQp+p5cnVCdSyxOQIaVLAMTEU5cY1pEc7SkNPazqYWdDQ1y3SFmv0SqZKUPU1Ac1hYXsDw6DA+++IrrQoSyZR8zTld5VKegzCO+e3v0j6ZqyuCMEwZmhKRNlogl7Ek8SgGGVXrOEjh+SAIIRoJoYcGLE5/xQM31xbY3iLc63mEvfTW33aeDIFl1Uat53Psd2sHvIPnFuuut/X20vwz3mLfu1A9G2qBQn74/OEqtRbrgmGxnI+fOIV9+/dpZC1O0MaSz30vr8/7/wN6ei/JykfLgLWAENbQZUUvc8mp5wFU6PrtsvHduT//wDtWRmX95W4Vcu28iajKYho0+vD5V2fxwUefih3e39eBtrZWxOINuD8yhW8uXsHM/KL4Znv37MQrLz2PbVs36QbngRMogK+RxET2PlU6vlRUbnK6t5LJYml1FZNTU7LlnZ6c0E1NeW9/LIQ8qlgt5LCcSxvqolIEVTKLLFP1bNm/ka5td7BIpMKOOtEb9Rku6PIVJNMFtBar6KD4DsWTZCvmQ7pYwVQhi/G6IlaaIsg2RpCT0VIVgQKDrqhMV1cESpm8Mk1dLKwMRwiaKbvZdJWrDq42uBPjjpG/1nSVKBIikdinscKhDOHqmgY1DXGDZR3af0AMfMLUOEThK+CKYXFlSb5y167dEKeSF7wBMPxoqG+QfESTxKYoaFtUHxcI0Cpa80CnJ1nW2oJ0GvLt6PuQjMcERicemFAxGa70b9Ywaz3TrLctntCszq4Sxnra8gJEjkCyarOgM6YEf+3gkC4mPIym9zXt79vnKeaGO+v8tRECnKT7H/zWk1XSR/x1YaQzWVle7d+/z5bFmoxs6LNqQbfen+kl1wCilqJdPja8pgExf+33HuznbDm9IZwejEGXzmqduwtiG9hYacsDbMpSpq9oTHIP03Du/Df44KNPkEol0NfZiJameoSjKSyni/j20jXcGxoVdrGruwOvvPi85Ad5Y7KH0fTQKU6JxkL5BCfBzepgeS2N0fFJDA0PS4KCuMae7k7sO7gXPZv7EEslJIRAZvTkwpx+kju2lF4R+oJ+7sQ1ClQuCcCqEWU1Qa+KY0Z8pKyiSkCsWEUsX0a8VEK4WgKRk9pdVfxYrhaxGIYFXDKEPGVuOIwplBDKldDoj8CfKaGcLqCJPVcs4j4vYmT9YnVwad+QSAmhz2DjdyYRlOrJhJ9xx7e0tiboGH+f6wKCjuk2tHVLv1gPLa0tkszQmF5SBiUhY2g++eWXX2FsbFyfFFFQm/o2SXqR00hlMX6vXNYU4FTB2JCDTJblFfrRr9mEcusWrRMoGkWR4kyazqh16OxsB4WofCyXa5Wa6808ZIs7kesyDHb4vODy2D/e5F4yfRv6uVqic2d2IzhaAcvv7dj+YqiQiZPPC5JHdojvj37nmSol36KxpBAGhw4fwbbt222JV0Nfbwy89cWBlwRdBahcZLs0C0TvTT8w9XT9npcltTSs7fgcVGZjGVrLlL8+SXVTUiFa2Kxb0Nm9xRubvC9Ozny4eOUq3v/wY6SSMXQ0x5CiQUoojlwpgKs37mLw/qgQ7CRhPvfs0zh0aK8Q+nwP9BUgLIrlGCNBhhWOmk/m+eWr13D91m2xDQi7YvnAw3T48D4FL3l17F2It2TvR/AufeGWVilpl8FyelWlF3+PWMtsrohstojF1TTmieQngZPjfGe0wgALc6bJm5yaJZUC6rgaoLJzKIBiPIh8MohCpE6UJ+2qKKuXr6LRF4ZvLQ9/toieti55NZC+QwlxYm+5GxTDvUrpcLrcrkmIl8Bqqrfx3/n+6JhEJkBDMoXWlmYt5Lvkt25cOorvsF+kdJ4WQ0QGpdO4fOkS3nnnXeE5u7p6JATFpbY36OA5IfZzaWnBJNqD1lLwc+SzoT4nvy+lAXu6yHwPyr+A9CIGOYOX8hv67Dxgh8PkemfQw1lqkVCbhHhnVifYLnUPYehegZ2qjT+8LLmegBhwAo4Xqftqz5AJwTMuJQaWF4TvD/6HZ6p06CTFI5PL4cSpk2hv61B0ejqBD2S7jUvyX49FNYyeASDf0/qAxf6aWx9sKFmNQrThO3jgD2/6s0FOvFaa6kEa+MeDbnmjWrul3MqBXxt+XLt5C2++/Y4gbpu7mhANcbgRwWq2gqs3BjE+MY1stiDKDDX/jxw6gGTCmRpyt1YXkNIVcZAi7ouqU8TkxLTMNwbvD2sf6KEduDc6cuQgdu3aKoREUyP1N6NuksZhE4m4dSqlfHU+5It5HWjRg5bXcGdwBNdu3cXo5DTmlpeFDDGFLBWADhPLQVYedcEqwiL8BuShUAr7tQ4psLTUgjgAf6mCUBGIVwKoLGcE2N6/YzfaucAm1cgFGfmAlGMn35GZiWeAFQNLSu4EuQMk6oMUHk4KKffACSozJN+LoGWppEDXDEAu3r1sUcjmcW9wEDdv3hDkjP0cLzIZkriyTP0fVbnHRix4k0m31PZjdn4ec7ML2LZ9q3C9EfInuRrJZMSpa21rFYlYkn9u8ms3sGXL9ey0HmC24/Km417wuKmnEofbT7s9tWYVNgHUl7NKztonnnXRoMiIkKAUL09q5tAbweyseWEz2/n+xR+9Vk3Ek5IJ4G380LGj4L/LTncjtcb9emMqfSDuvUCqEkBsMn3rPZ/rT/RCPXq7vVjdZAo692Rc0HklqoGqzWXT23/oTct91eTnPIaBl2Hd5SYhIAbdyPgEXv/lL5FOr2L75k71AjR4nl1Yw43bQ5iZXUKO778uoIA7dHA/6lMkz1LOgJgsv4C/JJWynKKSF6X6KDX/xRdnRTjVslvuQuwrkjhx4qiCjhKA1PIwCQcHciZEjNM/GVWYQw+fN3lrU9PzeOvdj/D5V+exspazIZNwZo5NUbU+VaYlZQ6ASojFQ7LUamxp0h4wV8mj7DdsKjl6WYpNZfOoZAsorWaxqaML2zf3C3pFFnk2nRXTQywGIkw42YxG5dvQ0NikQGJ2Y4YykrCZmHiHjYMW6aHU1cnWi0t3omkIvfLY0tnVjESpFpfmdS44kWSwGmTQiLE81Cxhh4bu65kRX8oJKCfM9JWnu+nWrVtQzOcQCQe1HkjFY+oFJYHhhmtaiLvB2oOaKOuMAq+ns+mlp3pnZ9ZTezYcPHVANwxPPHSEA47o63Cm4MxJmd2MZ0qCL41G2JfS5toIuvzp+1d/8tMqp0MkJXb19EjqnDeboDOuEbbD7JDeGyY1vx50tnezoPv1G8E07dfHsV7m88qHWqnK7+PMKGu7PqkAezR7y5amAEZ/79q9s44P5cSOmEkWGf6ARv+/fPNNDFwbQEtDQuxm+IOYml3E8OgMVtcohmQ+Z/t278LBA3sRj4Usk1AyIhYTMJgTOX5fSvFRQY0/L3x7SUJCGmlTWChnlmPHjj6EXbu3ob291YKVgxnCt2RmYdohEp0NU/qBEuQUWS3hxq27+Ou/ex0XL19TnyZQdTSozEicYi5PhAiX7LLL1WsMBX0q8fbtoUJ0o742+xAGMd/7xNS0XI8W5xc19Ojt7JKXHKey/KwTsTgaUw2aGgoHSrCzJ4Qr2XeZu+vw0FiGgUeYFT9jTh95oPhrmm7U19drmMH35fV0/ODJO2SmI6GWQwXu8KgOsH65mlchKUzUh2FW3dLfr0uAYq1zC4ti5lOQmNITm/t6sH/vbrsAuPd0jYXBK71my6qrjZVaLWn82vSSwxmvcfKGWArcWtA9CGA2ASeHuPLmHtxpOqsvTwpe5bWk4ynJZwHp+1d/8rMqm2I+/C39WyXkw92Rp+TkQcDM9mj9zfx/hpqO5KrSzmWt9fS7Mb3Xns96mvb+vJaZprlo6dtj1tuD0287RoKyqcCSNnrXxeD+x14B/1d6faKgfHPhIj786EMszs1oT0f/bFofr6YpH+dDPkcLqKqImIf270U4EkAms6IbVfsktwfiw+OCk46b9PS7PzyKW3fugpLuVKxi49zV0YHjx45iy9Y+ETzJySM2kK9YatAsxzgooMxEnR/BcFDcMh7sT748i7/+219gbGRSzOf25mb0dndIuJfVyPjEDCYm52RbTOKxL2AiqcQgHn/oMA7u3Y3m+qQCg2BvHtjxyWnZK4+OT4gixBKtq7tLjAJSdgQmps4M1dTkt2YkYUlnkPNGxTO+fk0UTZHKJnG8zU1+j4eMWYliVCylPQsqb4yeWUtjamJClztRJgQkk0bECflGvwK+vjt376ovZM/HKefy8qokQpaXV7Sfq1ZLOLR/Hx4+dQJ+CSBbneShKR+oxryyZ0OGqO1FOSVWFcV37IZwVk89MB94QAdlw+RyvTK1vpVzEDPBcSoyDr+pab+juWll8Ic//VGVB6m7t0cUDz4M3lC0d/V+1OyZXNBt3HlszHb8tbb8ji/nrRY2+oHZf3uwzjaEt0WMbeQ89V2Pc+j+fO0B2sOyns4TLHTVuZjlxoInGk5vP+DD8uoarg4MSE+SEnQ8hPOLK8jkOV0yxxhO63Zs24pt2/rlJ835IROK5+oivRDJ5BWli0LvMXLfZmfnsbS0JCQFPzwyx0+cPI6eTeaLzgeufVcggGjIHGN44AJhAy3TKlzBF4ngV2+/j1+8/gbKuQL62juwe/tW7Ni6RVKCpMfcvz+Kb769jJGRCZVd5LfJMSkUwMF9u/HEI6fQ206wsUGs5uYXMTU9i9VMFoNDQ1hYXMCx40exfcd2W9ZLJdsZa1CCkOYaNEoRodjkMmyqR4cmSuSxKqBbEcWKjIhs+MqSqEGUWiT207y/iU4yjRnq6dBJaGJ8XON9PgNmVPnMqVQ26BvlKe4ODuoSoskLvclV2QTqsLBITmFBLJh9u3fiO48/JjaH4XnMl8FbdnsZ1FoR92+1gHHlUW1ewLWQiSqvAxXsgvfOq3fO19tDQyPpO9ck7Q0wYisHtypzxqcMNm+N4Pvhq09VycHq27RZfgTSLCEC3LmceGrC3tSnJmPmyszai3FLR0Nnuyyj4LKbxHsztWS5obldT44GT7WZi/0B6+VcUyukm8FzVIe7TOelOX3XWo/g/RlDV3C3xAPCOnt5ZQUjY+O4PXgPYxPTWMtQWMgvtxqqQZM0ygzH6ZmkthmUBE+7B8i1QZo6oWtpccyoE8Myi6UlJ5yN9Un09/cLwkTZOJaILMdsUmiqZZ4+JF8T7aGF+oAPP3/zLXz4yedoSaWwr38Ltm6m42uDmNH0R5hfWMbw0JiCb2kljRxFgwRuqWJH/2Z895nvYMeWPoSYkcpVCcvOzC1q3H7rzm2xsh8+fQqbtmwygq7EnszFxlSzgwpCIo1UOlJI1u2ZKIegS6dE086KKiLJ24vQXJYEoYKOxF1p4JCPYLqaFEeanZnB1OSkmObKdFTFZpaUB0NFQU1b5Hv37+vPcLjFQGUvya9NKhCfcS6zhiOH9uOVl16UIpy0IBVctkBfP6MuYz04dqzlCQ/UrHaI8ECHbNoYYEJBObMSxYCbS3jzBW81YGfUvOrkJOzcZXmb88yZunfW+rwf/5MXqtRNbG/v0IPgDUT5O/YEXobzbjuvr1Oz6cwJrQxcNywkBtHi3zWo+qdjZ3uVpVcOejeQW45bQ+uUmVwkeYnMBjO2CHd46NrNZpnThbr7J4cE0sXgH5aKtCEb+Gd5cMh4ZtDdunsPi8uryLKnqwb04RLhUBcybzX9dV4cfD2SqyuqjOChlGupuGAUY+UylcMA+6ekCGMxTf24KObXZcnEXoXTLAovUQ6CAxWPErSwvIy/f/NtnL94CVu7O3Bg+xZ0tjTCH/Qhnc9jkfZcHIoU2fusYmJ6HivZokmrV4ro627HM0+ewe6dW5WhuYdi2byyzDJzBddv3EQ6u4bHn3gMm7ds9hasCjpmYZu+5V2wUdmNdlOGOfT2TYJ1cSxOJW0HupbYbbms3tUsg3mGCGi2M8ThAUfl9LNgT8lLhkGuIYm0YUoSFeLFwMX5yOioKElkxfOi4jCH1RdLWWXKbBpPPHYav/njf4pEhP50pl5nM4P1i7rWz20QGlpfXxmJ1WtEeOkJr+klD3eOLMic9IIjdXtTeYNCemAPL5taRvN6Ots7mpw+B3kcXPn+9//1f67G4wkj/ckJxgBXddzxkIbyawOUjXr6XtnhBZ3AqG6f5AWdZaT1G2h9IOo9JqtJjbXLoLOntw4Ts4dopECWM+uTUH3tDVNVHRC3Y9F3dRQU4R5d9LL8401Nc4+vvv4aV2/eossSfLKnomaHlVbMUPzrmp46KyjdEaxDucAWI9qaa97UNkk2cSQynjnx8v47vx7Fhai83NbeLgQGd008nIRWySW0VMTM3Bx++e4HuHr9Onb0dWHflm40p2LiGi5QdoE6kcUygoEQsrkS7twfw8xSWr55dVX2ks04c+Zh7NrVL9YBDz3dYtIrWayuZiTgw37qzJlHsXVbvw6x+fsZq0AWxNxF1ha7Zr/FZa8meJKXsPKfnwkV3QLymDCfAva+nAmY/midSVFQdr1YwPwcjSDNjZclKgcprICyWWqtrmpNMTUzi6GhIfkd8IdstVvbZEpCJAqNTwg+iIaDkhj86e/8NhqSCVSdnZhrXB6cnLuLc+Oezgsim3+4ispVUA9mOW9hvn4oNwaaPnvnArtejdmZ8TIgqUkUmOJzZ+CxD/b92f/1f1RFha9Z6xqsWCYizrdgY99m6wBPy2SDpgT/PkWFFHROP9Gh0W2g4kwNrXb0oKWubfXqbiuSLaV7D8RNLrXjM5PEjaWuHmZtkOJwi26LZ6Xo+vLdQ2vygMwuzOOd997HjTt3pXrGoAtScCgSM3lA5zcn9xkuW6WxQaEblpoVgXN5G9uIeb0sNrkHm4Txd3mIPQlDHsZUql7B10L9yuYmNNbT14/ZriLpBYooXbl+Hf1drdi/tRc97ZTY82NukQv0ZT3eeLwe2XwFV27ew8Tckmx766pltDbX4/iJI9i7dwfq6w0oTG+IlaVVrUTuD97XB3/48EGxxlUWM8M7VoGIqp7bLQNNowmrWCQXT5ccN4HV/SM5C1bUpK+UFXCcXpq9sPWwvFCYPek5z0zHi4jTX7usIBQUe056AFK4l9qjvOw5fCKyhc+Lk2FaJk9PT0mugrvBo0cO4/d/9jtaG5ji2HqWYubbWEN6l7G3ntB/cwgT17y4C9O7wx9EoEjd22UCbziof6ostuEJz6FcW11m9LwnKEjFGQLBzrU+77/85z81DL9Lqzb0sAj3TOa9vkrfV698fXhhfZcFIl+aiHwb9nvei2RkPFhrb8h0LqBq2bH2NdbHshtvKmVfT9RnQ9BZK2h7Fg+oWisgvN7Z3ej0SSNK5fadQU0CBVbzh3Sr6gavC4KWxlyKU/WKVBQvsRLZLi+6lVXBo8wNxhjh/KcacAccYIbgtJOlqIm62h3B0rOjrRWbe7vQ2dqsZS+1Rt797EtcuXETbY0pHNi5GQd39aMhEZE+CvubumAE0UQDxqYX8e3Vm1hYpQFmBIFqCQ2pOA4d2o+9u3egqale5St1UuZn56RZOTI8qrJ4167dyiDWn/G9OwlFgXkpbW72Y8xWXs9mZ8TUvVgtyLSE/SR3k1Ltqkp+n8gQzyTSelkLOma56ZlpPQP6MnDPmSuUNYi6PzSC0dExBa54ccmYhHK5JwyFIhrcUCCXAkucErN837NrB372+/+jkCk6bg6kXDOh3DBet/NiD95jq6hiceXkr0/ZddYoJ+8cYE0ef72F8gKLQeexEv7fur78SdPzqu75pnu6e7bu6Z6Z1ixaZqQZyTYgGYHBKMFV+TWp/Hv5IUXhhMWAcQgxCRSWhG3JcmwwEIyxNNpmX3rf9y11zrnnee77TmuqpN6+7/3e5a7nnnuvoz6sEcB1GGzEc0cIzWYz7LSAHH3nW/9FPqWjdPYesh5NWdxcqgZH/2NYyW4BlKK7WWu7II/YzkVzHaHV7FQy0I0TgsmQ0qt/06g0/i4ieRkttbymiKEius1nBtqEMXyLS+XnP/9FefDwMes/Wwh7gM7tYiyBrDAEahhoIzq0Ucg+LYgdiT3OEUADGBxQQDV6alEIc0mAL/Qaogbh5iNsg6ByUvbOTjna3y0Xzp8rL794rbx0DXSx8fIP//LL8rOf/1sZHjoq169Nl69+5Va5Nn2h7G1p9AK88ebuYfnXjz4tH316r+wcYnQBZoeUMjVxtrz51TfKl167Vc6cEVsEnmEJg1jX1jiqDv735iu3yuTUBU48Jutk+ETs4RbUn3N4P80a7uMOoxMcIxz2oHTYoYD5mwecGg0PhQ5uIJlapDIgMwP1t/n5OZYAMDL+ydPZMr+wXD5DU/HSKp8xcmnsDJ+g0p3hfcfvscthbX2VioBcGNcFT/6f/9N/LDduXGdOhxEjIlIourHQyylArgJVj/xMntHghyD+rEzavBMrvuPijWNYwfAWEAMMEpqFQjbXiQCZYpWZUzWCS3/57f961EkeLdhKYKoy5hBT3i62lCRQRRfdlC5feAZhfHFWdiGOTRnpOdks2UY05HNsiiqGCzvQ47bV1V0xgcln44RYV3XICVTgE2JmBdpyUFLAIpDZeUwK3mJNbG1jq2zt7GhvAwjHGAdw5gwZ+mTpw2rR2ICQi1HzWvPMeg02taA1aG9f6FVQgxAqcRcEFnZgze/Rfnlu6nx58/VfKV/5ypfLvccz5Uc//QcuYTk9drJcfe5iufbcNNn0mIjNHeHwDvcfloWVVSKy586MlTMjw+Xq9MXyW1/7jfLqrZtceoKaFpQN/ERssX1w/2Gsmb5JcAcMJEz+8u5u7rtLZaFaGqqIsowbrg/XBGeC5R7/+I//xLXTV65dJXoJsAhj0WGgEHIBTMBkarwGVLdPPv6kfPYZyhcrbClDfAQFxTlhhB5We0H5UGBneWZzg+PqQQv79a++zhVg2Ox7YWqS3Fagl5yx6WleDPcN5zWQTTIcs2zM003MEgVIHkAlRFU1NoWruZsgNLQ6GZcEuCGWIzlUSvGYE+sPR/D91V/8Xie8tPb3HFbWuUABRUAmdNxDMvOL+wqtBymrUv9WicqZpiP0TbG0fVX7u94vRYXSUUGdIUZoV7duEuOIOSYRggrG1dRl7mfDAsftHY6/W1hYKTNz8+UJ6lvr6xQMdIpz1hA+F3kN4HUWuUc06PSk2CW4yaRWbWKHwG7Z3t6lh8LULgAKu7sKy1jKhcEqh+X0yHD58q2Xy1u/8/VyZny8/PzfPiy3b39UVleWOdcMA1UhkNg9gNwMnpn7JA6w/klKN3FmtLx28+Xy1te/Xp6/dpXgB0LK5aWlMotFjE8eMzzF2uNXXnlFi0zGTjF3hZBUPlbkJB1PEXAxcxtu8Tmk98FrcJ/+13e/y9raOfTIkVd5hiAIGDwAi2Cg4PmwOvnRo0dUOhDEBxhcdAKGS14BRXVwOi+cHyfQBIXd3Nqgl1xdXS4Xpy6Ut976ennrrd/RbFZMtz59mkrBCXY1EgrcIRBIcSbtzYRZOP2wl0q+IiIk4RW8Dygbpelg9d7kNALGiOg6cjtMJggZp5dVylVTpL/57jc74aWVoePZnqGfiJ3CTs2plgAAIABJREFU9DLqIs0rhcQnpcoKlmk5NaQV1STq42opUoLqBFZIZLupLlwG6dQ1mjjpzmQV48jByyPIMThSvW5lkfA1aVlYbXVUuKAd/83NL5cPP/q4PH7ytGyAtxjQCDmW2GUAUxWj0bVJdkDEE3QtfP7e7kFZX8ceAVB/BCPzP46c0z1CbjR8AttEB+X6tSvlP3zjd8utW69Q0R8+ekjofG5+jl5Zu8T3JOxhQJCnjIwOs5B/YXKcvNHf/PU3OSULBVsw+7HffXZmhsIOXuPLr9wo16+/RHIwkFrsK1CcIZ4hIwGXfSrYEPFCzLAkn3MLy2MOuUDlL7/7XUL9wycxbEibYf0fyd1YlXz2XLlyRfnXh7/8sKyurZahYVDMsPVXBXjUh7H7YmpivJwfP0skHdEIpplBYQE8/dZvfa184xu/y9Yr1pI5rkW7CgxUaJBxAHehOJCnJochP71as2VeFMNYKMmnGbN8Egnfng5oLn7NjprAQnBGdWtd3I/4cD67wdt//YdNS+JTM2iRLZ5P2hcXz0ToHbiOQRYVDqJaXXWrqVbS+aWL6XFz7NloZZLVNXiiAmizVD6WSM/653Ou4VG6Qlg82PX9vZ3y6MmDsr6+SkKA+r80FgAroPf2DssvfvEh876l1Q3OvyTJegBU9yT/w6xIkKrBzlB+hDmQKGsQL+NxdrehbMrt3CHPuiXLIxjXdlCGjg7L9IXz5RtvfZ1F3zNjozwO1iFjLTWYGGtrG/Rw6BsDsIDzR76EVdNAP6cvXSyvvnqr3Lh+g5Q1jD/AKirs4ENRGsgfcqrnLmsVNNge4xNTBI6al2vBeI1IbO0lWby3CMlBHQTy+fGnn5Xvvf0OiQJeQ61n17iKiIhAgH7llZvl8uXL5c7nn7M0AOWVomq779ipEYbRyOegfHDAYOXPz82xyRid5b/5G2+Wb/zuvy+nT2OWtqYGwMuJxRTGzGgylac76QBvYhga15OxjKp0kafxNbxsbWyq4Ji9GFMY4tWq18WAKaK+NgKhdNKZyDvf+Zs/qp7OAmsrURPGJMj1YKy+q2PASkfrHZSQGh+n92bvGeohfiU/uCmLq/35RCvcaqULAEZ1QIWYVPP0dwuOO6EY5wNxYsv/brlzB20994nWIRwCogi6Eba0wgrfuXO//Oxn/1xmF5a5PAwhJpSRo/0GqOWdKsMADDiTHyEFgIXDMjyk8X8bWwovUVvTQ4k8g2SB2Gh7eFCGy2E5NTJcvvr6V8pbX3uzXL50QU20Q1BcFVZZjN9FfogQVQ2RKNSPjCosw5h15FLoEIFn2dnaYe5IL/fwUVlcWuDQWZCxwbtEvfDq1RfK0LDqs0KzpHSyaUG98wQAeleFl1A6eN+19U0usMcSyx1MGovxHTS+KJjHJieDYvgKnidCceSamFTAPAkDikZHyunT2Dw7Vs6xt2+kjI6gwn9UFhfmGS6DSP1rr/9q+Xdv/Q5nocgjxYDgyiQ0wJYBugBRQtDoVGKuSY62nsEjDLowzpEUdV8TXf+hC5T/2MdRw9aYgeMiOssL3//en1Slo4WC+wtGuVFLx7b4WpHMcGQdl04Xl3rHa6+RPFPXpaafItyy0ufPk1Ido67xYInuRm7puNkXzHOziQqrxTktFI6D8vDB3XL79r8x7EJuRmRyZIxTxCBjdz6/Vx4/mS1bqMvtH5RNhJ5bO8rXdva0SRabeEjeFYkZCOT58+cIxSMsRfEZOR2UhvUshs4CZljLw3UcoQN7UF584Wr57Te/Wl69eb1MTY7Tg+3tbpMBopBbbBocx2wYKDyMBbriRTEbI+1sEyPQ0dWO+tf9B/SOWByJjoZrzz9fLl+5XKafw1BWhGnRGVKVLvWJeV5IGisBZdrY2CoLi8sFXfn//P9+TiPl64JEcwoYJ2HFemWG2ACYtMMQ+Rr3YfA5YnsT1pBhnudIOQWAZ2SYXg8TnjfWsU98wP13X/ryl0h0BkrKBaKRdhjSp+BbuWhAZOw4fDY8ao2AYhcfS2So1UZi51IB5w8TDFFJyKPRmzQ6VwwSReRzqG/rH+lMcgoByhBsfP/dPw/EXbkGBQHWJ8WiWYhr+EaGditMa1VXBe31kRFS5iKCQ8bm4jR/pB/G1iTWp+9R6zH+oSa+HBMnBLMiby3OdMDZkmLcXF7lYVlZWSqffvIRi7YAP7i/zGMeDgdldnaeudshhv/s7Jb1ja2yhpEBm2AWKGz0eUKJ8WCxZx3ehG0tMWgVFCoWS2NzrSKbyIeJ3WEobClXpi+VX3/j9fLaa6+USxcmy9goSg+74gUGYYm9dFA+HAS8SWyABX0vdnyL0jXMpliEllA65HU4AIq0CH2RW1174YVy8eJ0BTKUYTbwoApmEHo1UVuFYFw78k4srv/gxz8pn9+5V0ZGsb1H/EfW54aHysT5cUYQ8M7w+DinxfkF1q0owFg8CmWMIUJ4D7q+4eXOoDzDQbrqzQSJGqDRrVs3y9d/+2tqCsa65GA8qcYrQ84adS1oi+3EYb5DWm5T5bIqXVAPa/7nNVcqNchEBsOpg2+09nLKH7cDIT8NkkZEEGKniHjAEth7b//ZkSrpJnZa46nmHXdaeWaGVZMDytYj+yW57wgmU3tDP1zsv7+vdE2PAhWyVkdoqegoDz6KUNMKHbljLNMK67NPaB6dB1A8bZhVGIeSAfaxnRgeKftHg7KzX1hKAGVJ7SyCk1ESoAUnHQi0KbV24LqBanKLLKdiCSVlCObwDREFR0KcLJhMgJkfmE/z6ms3y+T5sywZjJ48wR48eWyRvM0jxXJJjESAkGKQEpQTnw/h5Tj12Xk2joLpgnOGsgBdxB4DrFA+P3VBvBnevKZ0BnoYRSAXRXGY0YRWVwHMgUIDRPmHn/1TmZtfZJiKa8O8nQsXLpTxCXSQjzMMFOd1QDIB7jVqlOBU4npQL713H0V7rFSTN8Em3nNnT5dxLLMp2Ht/kn10+Nv1Gy8xr8NOxUaQyK1g6OgQQimnECWDaFdzCmLiR8UvAnCz3KlsJeQRCHL9F7JfHU4qseB3tbk3jCQeHIwuEXLWcg/L4EfvfvvI9RnX2fDBrE+kAngWenfm9oO+Z72Vcj4rnXlq/dd9UfgovUrQbYqpRVBl9hfWS5qtyc7hdZMHVfyvSdJOfL3kARtMP759uywsLTGMg1WGJVcONmDT6OY2anuqtxlVRdEbhV+HjxRQFI7BQDg8IPsABHKWEgBAgLFPvp6mX+shFQoYwBPkcUAXb958pUxOniunxzAmHGugR7RgkUZQOZBab7T45CTGrI+OaajPzhZZErDQc3Pz7Gqfm59nLxo4mi9df7lcvDTNNVjgg6qZQ8dNJSp58LDQUDpwQ4koHx6U+bmF8tmdu+XR46fctw7PDw8MgzaJJR7T0+X0GXgm1N+GFTqCNYPwLnIpfDau4/HjmfL+Bz8mSokJdBB2kMXPnBopkxOny9HeNj05m3NPDFHp3njjV8lccSHcbBl5u8Lx7PDMrqtFWVmfHzKN+9YpE4RRzpiA8z1zO52p+Pd8bQrjstI5asRzZsd4TAOjjv34+9+J8LLLFKGABgJj4eeH4QqM3vjn2CbqobN237W42Kv9+KT9d/8sAKWrgvibPWy1Sk5cAVzk2NUzC+MrXLrCZcwVcRiqn1UrU9gNS3T37r1y//79KJajM3yPoQJCpoOj4bKxheZVrILe5RgCqPry8grDUlJ9uHddSofRB1BAMOkRJo2MaBwDW/kZnjUkE+gXxslNToxzcNK1q9Pl+vUXy9TkBN+HPjnMMcHwIHAsIZjiNpplAfQOOZH2g2MRJLiIEHQUxD/86DZZN/PzC+XipefKm2/+Zpm6cJECz67ooAA2TyeyOZSLSobaIud+aMEkmP8PHzwun31+h/vz0D0PcAm9fihDTIA2xy6D4GuOKF8DeIJrQN4Jb4DO9BNDJ+npPvjxT4nSYlAxooIx5HYjGMdwppwcHPD+QIkhVy+/fJ0Dn8DrdL+bWEyq9yG0w7ZWDQRK9Mah4EZmR1JlR7Q9849rChWieHiw12rK0S9aZTat16r16mhVwttJ/fN0MEQ66IH8yQ//4ggeyIpFu5cmdDUYNi6gM7sy4LgE9zu3ssWgx/yCMNQetWElZu67a9x3pQ00skLLEgNFVF7p87SCKo6GdW6sGiTdgRpRuSGsKPTiH/KNh48elSdPnpCZos2zJzQiYRdCOMR+Lz6QcsS6EVgWXhUMehPaaDiGHL1U+wcs8I5jG+swPmeP7BYyU5ALkgwNBgtmOI5ybsvk+Jly5cqFcuP6Na4xRpjIIvoQPCbGKGBuizbFAmA4CcEehrcE3QrUNOQs3o0wYGH88ZMn5eGDR+XuvQfl0vSV8muvv8FBr1xiEtci1FKT3AiGHMQ6Zqw+xti95aUyP4eO9Uf0nrvbezGuAuEyVjjgU0+wfYlEeeRaw0OxMx4d6EP8j8p3YkjdFSMYJjtMJtC/oCyzLE+M+05jNTZaLk1hhdiA5QF22qOeef0FbibCtQuiAEgCz4++PsygQThuhUQEq5ohi+cq6jWuSnYeAczZO1o2KT8xqNAhp1FMOaZm9fEzF6Qm0AR8wopcxji+wU/f+59HVozmcaQlLXuSMgiMURGy5nf1hQqXuArXBOgU3pmJ3YmZI+RDLuTQU2ikvFJb0tdqc3y8YclINCbkLDY/UUkbAOxEo3XeoqVBcu8xAgpB1aPOEkJsjQWV686du2V1fT06lbHJFFQwhFUD5niwwlCgpaVFQvdgmWCRBca0ozQARHNvF311B2X87CmSkPHA2RS6u8tccZueTm4WU4zPnhrhiAV0CVy5PFWuPT9NOhUHu8YiEYzHYzfB8JAmcI1gApdWZkE5we6AF1Tup+e3trZaFheXyt0798onn90pzz//UvnyV36ljEU+RUPFEB3KBuUBOXuX9UDwKbE8cpZEa4Sny7x+HV79c7gmepgTw+xi57KOKHSz9YcNsiBPg3yA70WixvmOnlQzL7oMPkVP4/IKzx+Ah4GUi+Ony/kzo2Uc95CealBefOmF8tLzz6e2M3wmgBINBiaBMJBGeZ5YIqJer5qSOBR1jInogC+JVd64TsgyN9TGDBYqFRxSRGMKUXWzXZZWh0yMb2A+LODJoy04IwWeLns5q5s8RyNzWjE5o59FUiN3RinVnZCVqimSajZ9pZblgJLhAWq4DRGm6NDOXMCm5Iei2YQH9UXXTt1Y0wVBQn0LOZcVHmEP+8wiN0JsCquu8z7gQgp0lJ8dHy/nxi+Uu/celzv3HpWNTS1f5NQu8hlXy87WBnM0FImx9wBeECwUCCKE9+TQoFy8cK5MTpzhw8Tv1tE7trZZNndAfrbSlTJ+aqRMT42Xy5cmy+UrU+XipSnOcUEIBiFUi4wsNltsiFhKaHFO9C5QPgh8ohthkytC4F/+8qPy6Wd3ymtf+kp59bUvU3mRW0JAYKRQzyMyu7bOQvzs3HyZmZljyIfVwioVBQkddbpdTGcGCQAe7CTHXQCoYXhXlS7ON4YYuSkaisU8j+McMOlrn/vy0E/nliB4OtC7Lp0/V6B4IDcjxEOu9+JL17iJlmE2u9PlAdlWBgVjPtvGTFjp7K3knayAoTDswdT90KgPy7amBSjy03twjx0Zemy8CFE6VkOzgxAROT7SEPxHPQCQ4outORh3yqUKurXZhegUMsLDKOTT6GnXzRiuxOusSEYse/GmJjTHcBvHxX10sw180dzIjHYyj8LaXF80M+cu/N1AInli3nlvJWIuecBRBgBTJqeQ84xxCO3DR7McyYDjTUycK1uA4udmOAYOtS+QcTFGAXndLpQOXuzgiDWmq1fQL4cibiF7Y3F5jXnQ5jYWduguQDnPnRotlybBOTzLGt+5iXMccAvhA2eR3fxh6THiALU5KB0WZ0AQYeXB7GAbTigdDOPS0grnt/z8X3/BoURvvPFmuX7jFQIv8Mi4pyAgA+V8OjNT5ucXmbNB+RAui+InilZGrjG/EWkEui1Qn4PCocmUIXtP6fSzpxBAaOXpUMCXJz8qC4sL6qOLzwLwBMIz2psuTGA5yGmOzsBo96tXn9O0MXBf8R+5o1BwgbscqARqWRgppyORWEg5MNCpyrTpYvBWKrTXSI4dLm5zi77MaFyFR+QasrwsJwQb7zcB2scC7RBejqYWSsfpX0B2aJFFZWIxlh3cHs0Qe8kqc0Q+ViGKZ0doYhdDvQBccFMzOlrfk97nuRJWtOM8nAyC2nxyXudifc7l5LpbUT2Hw4bzVSLBjg7lQLhm9NihqD0xeaEsLq2Xz+88LMsrGyRCg4kPFG8DrTwb66RhMa8zkMKWHUyEEmsDQMjLL14pU5MY24dQb7M8fjpXFpZXyvYOFm4pF4XSnYXSnT9XJsfPkruJ3MNRAX4+d+4Mw1pA56gDQgmxzcYzbaR4WCqpoiwEG88OyjQzM1t++eFt5kyvv/7VMnnhEsNJKNbTmdny+NHjMjMzU9bWN1hHZK3NvXMM4wtDaM5rhEAjz4xcGogkZl2iCI/+OC69DN4iQ69AE4nqJWVUDibOJR4mOKIoxSh8G9CD4xovnT9LpQMtDHsosCPiucsXuTaLoTZbhzQOEOGreb0jw2q9Ym9jTArzJDve10B9fY/VAxmk5pBvymJvgBYeZCWMYLpCoLF2APmrW7ogl8QHAtyjbAO9hNWCi8ZJeL6DX5ThUYehpoIp7Oi2+Ph9Vi4lomlGissRyd3JCzXYMitSnaBEy9Qm7GZL5UPV5DcELysb60BhsevrgdJFO87e/m55MjPD5tVTZ8bLzCxGwd0lfxJXgK7o+bmZMj8zwy5vGADMvNjYgsdT90AT2EGZvjhVbt24ViYnztKLLiyulnsPEEatcHwf9xMA7h8+Uc6AsHx+vEydP0eQhAKLuZKxXgmkbFz+2NhJMvfB4p+cnCjnJydIJAZCCqur/jUcV6grJp7NzS6UTz79vKyubZQXX7xO0AP50+OnT6mQsMAO1ZzbCVSBAY4x4ZEawPPiKWD0AO4/u+yHhzmVGbmzQYsqM0GQkNwo3HRe5IFVuDD3oVm+OHvl1Gi5cO50uTp9vkxPTwUaOijXrl0RUwUjKsCBjbmXUDqXAOTpwrtGmSnLsb0X1i/7n2b7qNu/RlGhdDTotOMAiFS6oeyjfNPBN9oWKysd5A7vwX88Pu7B++/8mbrFgj3SD+tyrJqVrp9TOXyrniy8oH6v4rs6ur2KSAqkC/RIhmdRyJwjsvgc8zt0sxVmttDRrT5KiB0u+zVSZoe9CqHllQvHiCO0Ojt+vuzuHZbHT+fLw4dPidIhjJk4f65srq9zjfAulhFubRK9XAcJmV0AeDBKshE6YVbljRcQCp2i8szOLZa79x6V5dX1so+cOJgbKAsAvQRyeX4C/E9YaYFDHAgU06X4wAgy6R7AyoI2hcZPhL1AShF2QQkBbuxwGNAaRyHcv/+Q7UljY2fL3MISxwUSBAnvw+L1AIgflsACCAI6CWBIm2cgMCgHAIiCEAHJBAqLz3FzpmXDSiVPEzwad2xLyBTCmXIWw1g59z8URGWD0XL21MkydW6MlDgUw69cvlSuXnmOITWXutSuhsg5o/aGyZ31PJSwd8JNRQNgDLl2G4OHIqdr/sBs2Xh9IjISNY1OBOlCi/wgb9xpwA5yeTqcq0PtwXvvfItNrPgH7bQwN09Sy3K1dcKWQDea/6/n2Ucprd1WRq79QsuOCbUB/NpK4XOtLERDo+AsF23QI41kj3zOlkwKJu6fTV9LjHFz7ZmV0wjxhFLMEwwB835lbYMgyuLSGutqsLwwTMuLi1Q8lCowxxGJ8erGOgEbo4AIqWBpsZjw5o1rVCQwOB49eloePn5K4R8Mi9nP9AKj+cZGyKpHQfzMacDmqsEpBFYHOu9jpAB8NvREopdxFEHZJ6yOPA/eGvklZkiCH7mCLonYrItoGlxL/qsT0gSoIO/EmDgQkQGu4BRw3x3ugYqFz0N/Gxt2UwsPzoleIELEOnPH07WCfGcaIJ8xcvl4fuhE9xYd5Kzw+KdGh8rZsWHWL6FsX3r1VpmcHGdnur0cARpeR0wAx4xR1uzC0/FeyfCT7+nzASBoL0jhlBRX4kedOiKFtYHHS42Q83Njh0GV7yhDGGzx7xUGyxgMPvj+n9W4zkqXFc4Fa/xOXqexTBobvdXTgNLVImHuToj3a35EY6moT655OIeAeCj+3udloCZfoJNWKzd+BpydONTVo+r8ZfngNZGn4PpAZkaodRILMU6d5WzJO/celrUNCN8+t/nsH+yQsY/i+GHMqgckv7G1KXpXrPmF0gFpxBiGmzeeJwiAbTNYUgIUdIDhPmNo0ASIoLVKKCRje83k+XH2xiESQTmAU5KpaG2cIcm47HJoxG3sT9jf3yELA2ElivggZgORBDGbiyZZDMd/6p+Tzgl9IIEZBoTFboAkyuvUMCJvgFyOC08iHFRu1FBVhLQsX9QQUveB6GEoYoXpo/8M9wxGDbQwjIAHtO7njtom5sZMnB0r05emyq2br5Qb119kFwJKJpSxkB0rHddNHx2W4UFTOnZvh4GvOVwUyL1tts61iXIIw08yf2LUQ6JDVu4w7+BRGaQxfDmdqaFkAmyqXv3kve8cOTezdtoLqdtW/7ICWAH14GRRjCBKoVSTsafC8XTx8qZZQZwTOlzNSBmOYaXyBal3O7cBKVz173genDwsq1JRNyObB6olcgF75EprGxssiJ85O1EOj4bKzOwid85BeCHECNsODnbZTIlBRAcoD6A+t77OcX54EJyBEgNGQT4GYfnGS9dose/cvVeezMyX3QMUutFlDuF1+CsmPjunMfl5FDWsIe0TiM50CDsUEPdGDPh91h3R3QD1ETKGovseSxigZYHKBtoaNtFioxDuh1kbZP5HmA6PhteZzqYCspSS3iqUzjkSe9c4tErDiwDe2IqzLhcDrTCcCAbDP5PlH+Fl9TZRV0UfopZuoHNDi0TwGfD6165cLi+9cK1MP3eJYThrkyiR0LtpUJJkUEOpQheiIK4R/RL2qDqnkgqUzvKrRZz6mb+zx06sFsu9KXwcFQInUlcdN7msIFJwOCuBA/rxo7/70yPWf4axoEL5QkYJHUrmv2eht1er7RDRDYDkHP9Yl8AAl0gk+244K52tnC9OCqg2nOZlFWLmkNEJus+BvLdAjNo1Re0FESXHQKg2iCZIbFHd2dkvp89OlJXVrfJ0dqHMzC6wwwDCCQXd2FglFQrlZ+Q8KBdwFdIJNF9qFRLCTYQyZ7Dx5tzpcvECZkCOMsR7PDNfVtY32VMgdFGMGk04RqgVrT5sMzkki4VTkE+BAjbG1h3kNd4GClAD1CgYMz4zrGne2WVhf2NjO5gyEOJosoxiPDvQef5QyDavxaGdlQ7PAAJLb8cCc+y3qEVvTXCGwomFoj0HVDxMfkZZgGP7VByHNzfSKFqeRzLa60rg8X6VSU6xVoco41QoGwBKKJcG2doLq6RRlS6iTHtCfo5zl6RUeF5WOiqa63T21FDm8HQdnCOckPUChjbjGw6vc8plx2WZHbwfOR1BBkIqctG+KXgw+AdLXIEP98YxIY5eOTE4aQHxYOmyQ+nwkhrPxg1oIIpOKXskf5+RUZsw379+WGmvynqeZzKGBzT4QqU+GqJHYK9XgdDtsP0FSNzR4GRZWtooj5/OlvWtXZYK4JUQzqyuLJVdoHaA0EHn2tqi0mJCGNj0mPe4t7tD9gn2p8HbAW0kiri8Wu49eloWlrA00nsY1OulWf7IE2L/AgxCRAOc3Rte+dL0RSJ36BRXHqeBwLLKEOiT5WD/SF4LE4V39pijiqYmYKTOtAymhARH76ehU+gi6D8gd4SGnFARhXnWBGmkURtE4R5FaqFz9GxQuFA2KBzoalA65F6cI8NlJDHOoU5+OxH0NiGw3GSEeiRqecEzRZ0Sx9IZh4eqI/ub0tXQ0N6qcktbAdthnsNLN6iagMB7ypJOwxAc1TkXq7hGYkBVD56U3Arn11OBP3j3T/HIOyCJX+BwBm9EeGONbkpiNkqrxnNPWLjqphhCsRiyRPKdlS6Hh9zjFYruENWez7Pm+yFj9noMQ6ns8tpmrxjgOdxHF8E2N7/guhcW59j6Mjp6poC9tb19UGbml8viyjrrVqOwsiNDZWVpgfu1wZfi5p4tIJYHbHydnsYG0EmyVWCVOftkUAhqoPH1/uOZcuf+47Kyhp69AIoYVYQHj42xUD4SbyNGAoBS+7lYMoAij7JbHEKIf25wJZJ3Ylg0NEwgI/Vov+xiVJ7nMHpOTExqtvBZoPDJbcZJ8m7hgUhiDg9Gpgz5lVpuif+Q00HhMBzX4SUW0TAvhdKFV2Rdjf/pGPgeIBB3+PE1eA+8qGlj6pVjKBnhLbdD9UczMkVlgUrhZ81dE/MkKYTJ9UCScZ+tdPW9sbAmK0w3p5NUZ09oJfPXho+kgjyUTk7ODJQYLRBds7COrCcFD7BaiUrDUrJsbwIGvjsR8smGfXpGufPxjFrmE/cFhRGOEkEjaPtzrcTM40LpaggQQ0MppDsAUHbL4RFAFBTEZ8rq2joZ7mOnxjk5+dPP75fVDQAkB5xyDZBia31Nm13IrcTCECwdOaqjEibGz1LQkOiDrMv5/Ssr5FlubO+VB09mufADGAiVLfruWKCPURBqAg3zJJQqEEztVbexYxONPVOas6/kv/XFQYndVlwVLEAFM1csmBW1JpUslCYUAiTlrHBWNhKZh6x0MZyWS0Xi9fD6UKKTmCtj4rHCTAIzMcxWnMwoctNrS1FReFeEJJRXXsz754Q1ik8ZRWtP/zYKGYJ0nOAzLotBc1Tk5BAUbuLWN0+XQZJWUZb35KAoo6JBFMlK5/OrnvCDv/sTlgwYepGwrK/6p3zBSTTEgXMMY1qUPJDCSv9Ou2fMUImTCsQTD1a1i3baPpEa71YakyB9K50h8ipZAAAgAElEQVTeozocc7EE4Dg0YisPhVGlBoVTzlPloTgEltw6kJMx7nuW8/7PjWOa8Okyv7haPvr4c6J+GD576vQYc6/11RW2ubCZc3+fBWEcm7nV6dN8HYwXGk5B2MXfMMkYA3sOylDZPQTYAnRRYSU7m6PoSh479LnWgbCERAyJFs40U+S4gTpakWARvqPgKmVloSMYQ1FmcHMnBTimbjuVYM5F4rDHqMuT2bthIaR+Vs8b99cFiZmKEwRnKBBzuFA6HpPQvhSKfw+v6JxQ3g1oaCifpxcEiuiVY87RiHrTQknxzA3FDWF6U5HIPJpP91BKGDLOb7Vui2ocOV3EbrXgTpmJsSA5xKWR81AinkfeUCUAx8QApnA45R//4NtHDnNEm4nSAJkk2GkAiNkzM+TVTF526FZzA7L1Fdr54hSiIpRrtbyMVDoEdf5m0WpKKLEzyRrfM/xUYF+tP74xeuhRCB7jJ6umEJrCHV4GYAKoXIDUwXDY2TssM3OL5ePP7pStbeRB++RAoiN7HVOMiVRKaRHWIV/CV/wDCZm/39N+Ayg8SxfMh0c5qp1zM6PXives5gOq/WhamIAeNxZ2c191RMvMVUAufo5BQskDVompgpbQuSheEyCJGpbbcfTVuZm8EPcYsAteOZqWPp6Mv0lhrDj+ngtcI0dUThhhJN/bYP0GyESngMEPak50fke42AdG3FHg7gD2dMYokZxj+XvLF+9rIJNUNMWN/HOlIabljhK06B5AwZv67oYAtWrxM4L+RrQypqcZQBLWcKg6HU7AGm5loY6mWYF2r+aRSZDTAJsgeSIOt9JlZDN7N1+4Fc2e1rlcBlC489s9fvGZqPbzPTGTxQrq8NRlCeeCPncqZrSkmBmjjaLwqBjJcMB62oe3P2EYCDQQUDsAkt3tTa7+xTE55QoKu6lNLPhc9af5nFo/IIAljSpHI2t4WfdbxUPW+XlkXYOdfX/79y7/zO/N9PCYQ2tk2Ln6kgqvu2MhYH0yJsL7JNRRyialUxuR1jAPjyikrL1zaKJlTheesuaMhuRV5/NuBCuZoxUdR16weppKXglj4hJGLQF0i9lZZhxO0rPEvxxi1rQnKR2Bk5BnnQMVgO82HsDBY172mHbZ6RkECNXJGZt+8PyiSXuAOp1DSBcvGSrSEqsBL4eAWTl98r4gCKO9H6y6rVn1Toka5gp/hvuPU5oM8uBzcAM42IZbdFrfkrxhGtWQJpHleJw5YMw0qbsGgvKPPQb37j8qn3x+j53QqNNhXiOyxK31VRKe3aCInA0Kx9kXXjShOx8bFRRqqJXFixMF7fMcIiQxu6GBQ9aUZtRMUJD8tNC8AgH4bYqWzK6gLtalmg7BvPM8eacYqyClUMiIaVwCSPBV/+H3yOMQLqqpVEaIQEigl6Z/MQ+LcJIFcnjOUFQrl42y6VEOzWT4o/6vcUmBsrZQ0XFTW+zYIqns4arWHfMNPJ3PwZ5O79V91kiQ1q3C36fVAfxb+9gIW51SdXtOa06NK/n7H/0Pdo43wCIWHAL5SwRhv8lKmIvffWvi8Mq1OiudLY+UXIVevNaK6pvlPExhbBsjYaXzEBs8CtfmfOy+d8vegucVLfM4By7zwGAh0tIGXB7y4OGT8tnd+xyft7N3UEbHTpXD/V0qHQeLsiamXBGUKSiPeZ4CRTynRSwSAA3su0r0No2n0/Q1j7iwF9QTb2gwn0sNJ7vT1mqolEL3WgSOnEZ1NniRJmCC9pWbMUejcinXsjfC5GiuQgYlK8jUakAFo1/sE3gvhXeBSqeCMsJAAjAAUaKQbQAmK10rJXmDqoRcBsMMzVawpoxkBUqhpH9dw8NEojgu0sKAGitdW9sdChfpCAErezeGh63HDtfuSc7ZAeVn3U0PIrz/yXvfZnhZXa5dbHTf9jlkOTTsu3R/WAs7lc52XHRchJXOFK+suH6/lE9rmKyI8HJUVLK9AwCK4r6vwYro4+QSA71cFDTVcIriJhYiHpat3b3y6NGMgJRdza2k4eD+tS3W3+g1wXiJ3BKhLkMjsGccenLqE+21uqU5RTlCSHi5iCCseP4bmTLhLWu+l7JhXs8zFttpffuD012zKpxToL7G4jW9FsLDqLXZowH+R97mgUKxIcdLHlvOJ4U1l1GJqM7cxXGzVHLo2Dxad/S6w18OKk4QfAzKrlS0HCLm3rdnUqPEOvHxslLk8LJ621g6os9oIxbsePwZkEc8NxgUR1v+jKwbjtocZeXzGPzfHyqns4eowh+1Dods+WbYUzlEpFBTqNDvJk6cwr18XDyZtjQPf8+K5/DQeZ293u6ucibH1ThX3yi4diutSxpZQX1NVlgKLfeHYxwa2BroH9OSebTboLb15Ol8uf3pHe4hB1dyBFOsTpSyvbHKEQw0NFG8zmUU5G44d8xBIWM+trOeHMayyUYsgGerk5AzfcjhsSN7hjcxNSweSh05X/UrwZsVV1Iyz0GsHDtngEP5G56ZQ8UhDD6qnk7fCyxBOOl8DgBKFMCj75JwfjD6KcAuWwDdRhjpUkBFIwX/+z01pAuvXj1byoe87VVzKluNq8qn8f6MOB7zuhoNRCyeI6EcXmqCWnTHxzBiy2jC7Cogx2uIGLjvzeyMsvG3fFOOf/r+n3fCS4dwOBDHvoVnyiEhhAoWDNw/EVJi0Qc4Hntt6CstwjCAFUH5UsJomI3jCsjYozC7dw7f471qj8Df1AQpxAyARKzHQo4XJQhYnXrxwfE0W0ZdB6jPKSdD/A6l801B5zeUDnWy2fnl8snnd8qTmYUCRj68FNDLna11hpdk5oTSga6E/3zPwHsEG0RKrmFKAhyMACtPE+untTUplhKCKa8RTPa6tSimpFVgpHU4eziHBFPoMu6fOs1FSNYWVbFF3LUNQMQK5n4v1txYpJYnE/Tvn023Mqs/aoiRR8uLqq4mT4k9fYLISfsyw96haCYRh9G3EJN7mRSospBk+aVHwWg3GGNF7nu2HBjkFIkofQ6Loz7a5F0PgmlLlKukYymvPAY0YXxjcn/k+jlyoy78+Ad/Sk+XwzsCIqw/aCoUZovYGwr9E2CCLStuQXdOhc5p5ElU2ujsxWsyM0TsiaHYcSZL5jYVe0+8H0qHXCQrWxesaZOhswXLeZ7dO95X2+XxzCK0pNJjW2oMFUK/2y9vfyqC8j7KJto5gN0HAFQgkDQKoXhQKvzM8XpRyoDCoYAOHdE9iLmSAbFkK6nyWUw7C6GS82jDoPKwm06ISeAy6nB16pU4kPJqLnKDfhU5HKF9wf/DI/J89HbhnQiQRA5INNKskWD1w4OK/xlTkKNeakRSSu6idnT5wyvGXBqHaRlYUCBugW50LdfanomoU65Wc7IK3ysVOU7Z+ukQaGDO/0Qp0L+sD/o5djblQUSxtUrnHkNpU0NrTm1YH465QhzB98H3/6ROA/MJOE/xVlUrVNNYdWEDybIg48Pxfgznsefy8ZiDRfglrweLrHDMlkE1LilntloVxQrPgBua64O2dDiOlc3hZPbSzuuYE7recqAwk+0lu/tUPkzrQlvPvYdPy8rqOmf9QxB3tjf5Wq32VeGXBijmXrCUEh6LNCx0ZA9Ul6oPlgx8/WfKER9qHfWtTgxnbiYhOzTJgiQacyr8hvA7pCT5mLmuamr0uFREeUApSRSrgzvJkkC057DGxlLCMFtzpCQxOyc8gK0+FTeMj+RAYS1zXW+tSfBH8xa6Igu76sTtKq10fSXIDsLHyjKaUyLLV/8rI6/sdbUXoON8/EPe2kojGRGJc3M/SxtKn6/TIkZXpLApJB28/+4fk5FiT4YPYov50DBDMXcHZAHGQFM/MBw45zYg9EJY/D5NO9ZxnG8x5znSw7dl8ffZ0khYG4hi4bPFasmt0cDm+ew5243TcXC/2DjJnA7eCS05QDJRzNZGHnSN3/7kTlleWePcE9wotJwAgJFXiJkaITAc4ReRDz4D3Qb4SuSPE7s0PIgCHPmQmRd10vCRIH1fPx8/O8zN71NvV/boOaRUHhf9bWEULPQkEVvpgu3vv1Ex7dHooQLphBJHeKrykcKtfjhXgQhPnOY8/9ZBoEGwbey5hd8gbaDzx+Ztqo1rrfZxyvNFv8s5VgZf9Hr8p6L2IficNA7aMW7iQT6ujKJn83RRZYMlVnwro/r3oq2sNmzrvZRZACnWSN9AKAqUjnPx4b1SeKiT0HgHnxwsKRSJeV9sgMnhA1pgcg1NH65NMXr43d43C5byPOReygmzsmVrZg/nvDOHq34flJBunh4x8sWDXdXeYucaJzjvHXIFFOaZ3H/wmI2gCMcgc/SSXECoGYy8ft/gsJLwcMjtgPShGxwjDkAVI8QOoXZjZzA4ZDiUx/Ge1RgnLGr6lZRA04ur8NaEXg+0KbMnFkd7TSiF8zx5O3k+HBfnpucvSJ5zIMNLMUoI0EezLBWCdkI7W/F4pjaIFvSKsdacqDqVuvetI7wio/A/OgSytaLhOTFs2lHyd90Bx00WG10MvxPtTnIFb549XXZCWems0H3wpCocebFtVIjPP4OBg7//0XeOKIwJ3akxceR0OEHwC6E8kA48LLXHyMvhAULYZKU93LP16GFOPf4BdPCDsufD65kjpcK2rb2shdj4FjJ7TV+Eb3UHoUxMD//dno+8zCPRuDgBOkb/wWhI6bA2eLesrG2V2x9/yvW+6IEDFVKhsTyOFhF2Z7ugfQZEaCz1OD8xwVENIEA7bCMhOd5Tw+jUnW2ho1nDRLYgnZOlH5OtlEHY4EW4Gu039ioGU8zIVwNpGDg2noZyxjCfbPio/8ind7b5Ocjn/Wzk0ZUq+LnjTKjIUNpwX1nhJFeBQKZCfVUR7yc8RnuodMdQutT830Z25Lfq993CSvZ2Pjfm+nEjcd5sds11vXRQLxCxM7B84hj24v4dR2uE/FGPAvCxfPLzUaeDUMuruMMgqvFYbm82BQSVNTKMF1BPV46nHUZ68pdDSSs0FM4PKie6COvkPY9YOzLw4QeNUK7GxpHX+fP7sb7CR5UuyAxJk8fUNIoVtSeIZILaZYWD8qEpFQp3cIB9APtle/eAyy0+v3uvzM0vcYIyjsnugoGIA+qs1udZqTGqb3r6crl08UI5ewYK13LAOnm4NlbGQsPanZzZDK3DvuZLRs9kgsL7m/PnEQONeeJw1N7eoEkdCOuaWFh7t07hvsGI4n6qY90TlGMK1gmxSyxw8rDylBbwjifw9tOeYpkY3xfmqiT0dL3cNYgCuWLZDyE9XSB/3DO5H7xcmurV93SSSf3LW3v6Hs7OwLm4lY6eNJTO31tJBx98/1sMLwVOQOlk0SGgmLjEsWNDw2z29Gx9MkLiBlupoHSgRZ0+hRmNY8HYQJ1Lk3wV+qlsAKE3hZ5eLkjSXtklyFwhjdnl+WJ5rtWbiSFCBQy2gl+rJRieRibFJrLIMgXyyiBBB7WsdVIfccoXxh5gvslnd+5zSBEJzBH7g5cqy3jA0AR9blNTU+Xq1avcXMM5HhywFV0anP4FRfWkKoeUHoffOjb60LSNi/Po+qBDKJpnU/hV8y4DINwOFGMVYk+Fa3lqwzJ3XGLW8veGAqr7wGWJlhJQmKOg3zx1CGudDO2wsPFLjVbmz8tGlMey0jkkjby5Ak2hEv3PrayczCbJLUBh5LkKLtBHfW0gljoY9BuyUMJAPQPS1DmwejnRSdfvuB9A97Pj6d575w+4KsuIoJtIDSPjRtiKE2BJ8/tywRrf472wjPBq2QW7DOCv9kgKTQCw1Mpuql+F8icydn4o/r6fNEvJWsKLz/CNyghmPncjpwgxXRLBHEcAIhjSeu/Bk/Lo6VxZX9+iklHhYjMOcrap8+fL9MULbGTl7nIOE8LIiLCXaW+ZFEJbhNwqYKFROK3zz2GLtxNn4ermTA0tdIJkGNv1LqGIac4jPj9WVcfDirdGsbtXj9JQ7LwHrtHKfK71/EzeDgXO13JMFFl/lVMcKUGD8Y97n599Pxf0vcke1PfUsiHrElPW0naqBvq0EDWnPh3DAC8MsgMULWZiamhU8pKHbU6PukywKusH8nQ+Udab9vZqcdNhon/v1ykclRKaW8h4mo2FEjYrso9vIMQ3sClOoF3Bx/SF2wA45/DF47jZclixfJM7N7ZjuQUA2YhkxoyBFhsP5ng7O5x8DC+HkehYdsEG2MMDjh3AxlXM8MDEL8wxIdARzZZK/Bsimc+NcHoqrGbPRZCkhmMx3yOBVr62rtK1wnh0MvIRtByveUDnWBRpLYuThQ9OKUOgpHDMwQNQMXnauWY2Fjyv2C7rnKZ63Kqs3VwrK5mNtO+FPU9GFLMht8K1KKD1seF1z96fZ/vqHDZaLrNR66cu+bMtvxxQG7m35d3zJNjGQwBKXk6pjuqxgx++/d+5y8D/jELyd5FDQfhh9XFSLpbCmxHlJIR+UnxE9miJxQI4vg60SNPE5N26aKX5hr5Q3zCzVcyYMGMFSm7EEiCDL5CymRg0PN/gyOFaNGA1dpRjBLq9IsLbQDEhfFTAYBOg5oZmVhTPzX5ByIiQ0kghtwdhRPqIiM1GF7PF9UNr4Zhipb4FVijTQAIDT/3Qq3tsoXA1ZPMMx4Qw6pipc4GtUZrRklE7UbpaNzYBHy5TjFpdhPD9/I0WPC3SsAC7FMQUoMcclZFuUQ6/DZRSIxO6fYXZWNcUIp6TZaQqbYfR8qzCyS10V8R1jd8xLNfEUda5qlk2P9v8nOgYDty/Geuugdr/4Hv/jdPAnOQ5gWbJIMIEhJpsygwmipRPoUq++VaofrKJtbke6YD3Grm0B4Q0AFBpKJkuBa81wdmDkZx/8uJiTwJeiwvM5+LCu38nSwMvksf1iZbm3rr8UJ2r4j2YesxxfAfKZelZU2eGnFbsbGftx4CC7XW3R06NmDFn3z1w8eEOL/shZt8g+Znlwq23qfcFr2+1o1W2w2kVstrOE96NpQGs4QpD5hyINK3EAKlhnqd4x7XUiCPYNTmPs6Dmr9kASWmlGv08yu/xPTBhwuG5n9FxHsznxHPuKV2OkL7I0+X0RXQ1d0dIXvO50kns52UiSqfo6fBCs1CgdHgzt34O2nYccwwtmM6J8LPoWnqtvaYfhEJMeY4Kk5ut734ljldow5EowvE3I5cOMe0lcXx4GjyXfqjph9L1DlowQeZj7AT3khTcPHs9MylaCCqPeHCEPC6OQJAneJRxngKBmoDos52bGeRvlCKF4dHCkqyykV1fp++37kdrf/EDZn4ZQ3WeCfeSFbaTkbDZ8MQ9D6TXy2JoUKNPDt0TEv2gabHLunFHa4hoRcssGX8+AYXmQfM1ZS/RjwxEFmh9acd5+/x+5+w5x/Rn5XtTFX2g6885ZzUwRnZ725+654CewUYEwN/6LCvUJYwTIBql0sHT4cWmc2EDC0d9nzpdYWCcpKeBWZlworls4Ity/JpzPrxfNa4Y50YBVReC0KF6a6LPrKuAtkD2kv6Zm1XTubvHr1reyJuy9eE+BK7G9TmEANKrp60s0U6kmxx9bF58n0b7IfSqgleH2xoNbJiYU2u+Ni1eaV5JUZ5O2VbeYZE7NlrY6eMQ+faYgB4ht+9NNPLPhqF1B2TBxSg/ezeiwUTitGiKAloZMqnP0VppxUw5IeDwNka/0cnaebT1WtnTSCLi3qe6a8678vVZgtr97HYmHPu+ntJlL5jvieVJX9veghz60/jHwhV7bLzeI+w9oYDG9N2//n3ab+QuCCkRu6NehvACI8QNqkDpcsgGAYdXNJDiMgI8GlkbQ8OE5QHtq7jbFneYWaG8DPNOBEHbu9ja+OTtRXURupku8Dq3y6FJBoYcVtqDaOdDQzhxcx2GcD5/WGoLhR6EbrYW3bdO+o7FTsCIFqY4VGtegcfKrUmdHKG19ueH7+ut4WXi/lnA3DLj8+mH1BYW3Bd7A97LdD/1ntisE/xXH1/ZS8oHgwDcySOTZ2h+PahsVVhbOcL5uZkx7hon7B5pTeU52ovGPbZ89EPAvjfrK/Ez4WOkGk0hbexaFJOVWV7XZaguQo77B+OC0lrmxELpGK0BG+DizEEZ/PBv/6A2seIXzo2gTCsrWmSP+pNzKoeIOJlMUK5uNUi0RgEzaJKVqV8+yNxMeyG7/mctYGN2W5CcY2bBs+D7NVLM8FsJxPDr5I3F3kC4Wz0khewomk9Fj9I56SHZEraVxl4R7XpkFzBpihxoVuQufQ/dhL4xMIh6BuG2ClnqbbNh8jVZ4RSCN+CARIG03L6GdtwY1GaV+H7Ks4qRYtZ9q+9JAHk+DGG6TdFNeRTS5DDM8pGfn59XP0x8RmlSDtpXuOzxsteicngtdygdDa/pi2ghTzW5rmJLJqoBT6Gn79/O9g6RYKdD4CJz0sD+fllb22Ate/D+239EGphfZAuEn113g8Lxxcz1VOjOYWZWQK6gDb6mQQ+/Po94aCclNkfXJTeepR96vqn0XqiNpJvuXNKf5QeUraIeonrxcAzXJ/G9PaYfNEjQmfJuj6n3pT1rHsEW07wckvH+BAnA55IbP7OCNUvbaor965bQR2ktcru+MfIx8V7nuc1S4xpF9wtz0UFOeQ6MHR1iN3ZJVuAEDTWAJT5E3tME7Sa8UoDIqVM+2PfMXUNxfPNq3xD171P+e84R+waNz/Mo7gcireACV4MY3eO0ITEcS+fXogXLh/EH6gw4yJwVq6gBJQMoIXQJ+98XFhbL4N3/8/sEUhwmZs+RFbHW7mLfty2AvaO9HpTOgp5vYkaUKmqZQhZ72BxK+qbZ4/SFMy/w00pkWVHnmv0EWeelnC5bQiKUwT91qImXeB2vrWNfoc2gqecX3Qb0paTWqX6WraVYMI2Q62vqh4R9S11HIgRRIr++H2b5enxeeq13u6u3y3xONwhrK6pD4qZaVWnDqKj+p992PE8dZiUwweAajDRe52du49WMQWsMzfJC79NDSLOC5fc/c6/ij8cpnY/bVTpSCWr3gWgkebBQ615xbi49ad0EPgdGfIGqU5YPFBFiZTRmoC4tLpXB23/1e6zTNQJyt0aEm4d/9gqZTWKlzOHCgKWGBlTYctjKOozIntIPxZ+Tf+5/336G4LRu8fw6ezF3mVso+8BP37I6NLNyqRMa9Up5INTQcjgplC/mVCYhbEansffsyWU5W6Tgz7SA9IWpCVrUsJJ394PORsn3NXtmGxKHpX6frbE9HN8TH6gmitRflhprEWLm860eNjydlT4LOF6D51HPpUda8DllA2KDlD34cQqWjbGfaVbaL1Rm9BmYOM2xXg3ogdI175jLFrondk72djzvQxkcnI9XhrE4jjH829tlaXG5zM3NS+k0l1FABt5sD2FiMX6PkkHO0xyLW9jxGiKgnMkhJXZ4CWuqjacCITLEb3ZJDh99TLvt46we8hOvbfLNyWUMXIPDWQtlFs4vFu68iFKroBh6BmTfabL0TI1axNUDaXSrLoji+5qFqD70hPyRlJCV2Cz9dNI5XMoKZgGzF6rezkhk6BEVjihyTIKueY4FL9jydRJW0JnCuouaGC5PKIvOLrH/cwRBQQxAra9EWZFyBOV70/fk+fU5jfDt8euzYah5XEZYI3/TeSsq0bHxvzxSIwNQzWDa01WDz82+agRA/yIVc19Ee+gHJokvLy2Xwd/99TfJvcxewdYoKwd+l72c35MFnkrLJsbWNYyHKs/nm944lfZ6Ci2zpZFLdnjWCWNqg6CAAQ3JafC/ldfeVnVC3bSar6XCdl8RsrBSSNjWs8+QNAtNk/9WaxM48awX8GvzZx2n9CLZtgK1rqV5uL5wWqHwe9eC+p6gCmXQwuq99IHjRMjqcXsXhTDG3wfLxABJrWsYojQCGzpnL3+cYh13zapmStI9otzXwB0B8S/LQF/pOp4uhcHeFGvPZGWkMSdFr6GpKtcozOzvMPB0MCOX+doyUo10xzpCuUNtuqgfdWNjg0DK2upaGfzgb/8Ak+MULnhxIwm9cqHO5WxNqZypwZEnEFtIdTOEDrFgGwIPL4efHd/3cy6jar45LbzTHmzdjLaAXWCFklq3r+T8pX1uTO8KYcrGxOGerVT3RkqiHH7xvIKTWPM7IpodcNwl5Mr0D9MfDiCFarmOZajd3iIGxFoQIeT2+Ba8vlHMwmSl91c+V9y7hKhVz4Guj7g3HtyrqDK6DdL3tTwQdUsrn+f7Z0V41qt4/Hj1RYp0KzFYhXMki3wOCF856zh4oDydBudTKcJAdQxyHL7Da437ycHnTGwF+wOhNi1NpAd5N0D8A6Kalre8097oZXfLlW5TAD/4PrZWEeU8KmUL5Hl0rWxscHX04Hv/W+GlBcwhJtwj6nRGNrl32w8oYv3s9n2jO2PpUiLs8AIn6LjXJ5tRPXvXGo4ctZpXtuxUumgIreCHQ5yeSc2hq42Hlc7nnb1lZoXAyNgj24r7PQ6Vn1FQerzm3fP55fd2PF/kQyIXtxpQtpw5NM/HsbHKUHYNrztNr42+x/eQmOD9CYHodrYBNc4i71v0hzGwyCMJ0jxOy0QOEwUmtYdSXxPetho8IzQhxFx5Jddf00u9pSGbecKyvWbnvgac6v3intDNwVsJyWU2m0JmP+usUHi9Ue5qPnqFeypzMHAcXq+urJbdbU1WWFhYKIP33vmjIxS5ccBMJIbSQbegIJyxESMZeEHc7qMiYRa4LJQ5YTYimf+eQzWPnD8uJOFxyGoIRoRfHJ7OXjq/154hgzb+7H4OYAPgkkO+qU78+1bcP9vr+cHk1/mhuK6pJS1t3ZXvW324QZPqF7odGuew2WWd7K1tTGo+E4TsbHDwmfm+ewZnvXdmt4S1Nr+0Ai5m5vTqYz5HH8efqZCtW3rga6GkvT3zFeQyAuzIArXB6nkbMSGHlC7c+/5zQGzds6EaBu98KFnFCuBJwzGQaH4MKhsOsEYrHaXrGQ03rFsvILcotc3PzZeVpZUaZnLuJb/bgeAAAA7TSURBVIrguAgXwO0qMcUWBzCcj99TgWL7SPYafQQUP7tLAMe1YFah8EqiYHzIcvumthxNFglJfTDfnfzzQTTo3x4hK5WF0p7AeV0NEZPR6IQpianRV1Y/2ONCOitaDgMbCQCTz4JgHe0XRrjczSE6V3crrT/f1+d73jcEfmY5JHZPXRbQqhBeZlJJmdV2a1xc5Kd6feQ+vF/iqlXBTWWfGq55s2ui9wkcCs+aJp75fBxRIdfy2ziFjBojUANzR7MR6XijIOtBc7TfPs7Gix2bawqvqQFavF8xpCijtTlYysqU65++nqAGdIbVMsfe26Nng9KtrayRaMLnhHENmH1ijceLBSColyv3tFkxYSGB5vmf3XkLF4UcGtG0x2gWsMGuGdxweITfWVihY85PLMzZovp7TRiTt84eyJY9h2M4jq1zRjitpH2P2xHkQOxyGOzzsiDaa+bj5dDP90HjHhpdTIrUGDM5N8LfsuJlRcqG0eGw882c31QDQisUrJFguORrcOjoPJqNuxHS4cllQE2HEkeSmED1bG3xRhRQ+cW5VVYeh20d+fDOOaZaaYp0HYAkUXdOyu9DXV2/ZZQU4WVuwSHYHM6EpbB4Xe1Ij1Df8l3TmjTX0p9drz3cZDXoMXtzZmaGSrexvlnW19aCBvb2H7I4bsttIXWrh1tr8PfKszzQPHfcaiuU49fq4oMIbCV2uJk9USVBB/iiToO8hBIraVMCHRQk3QxBvHb3Jmx7+FFfyewJLHj+2dfrXNYhaR+Y6XsxX68NUTY8VmqHkM3IdofptGGqXXhaUH5jleRc1s8pezp/Hr6y6H0c0z9CK8/SNASUz9VGU1xTcTODgV3ZPzS44bUcQZBOFtzNlhclpdOBIzXrAkr+TD+Pep8dCUU5hmlEEuzsiaTyrVtPTCUNkPJ+Oxs35XEDTukGQZnhP+utWGcq5eY9zjloRlFTDmfqcz+0V3lgk8fCUK7FhUUil5vr2IV4VAbv/s03WRz3mDxbfsxr9MPDBcKTaKqVGkh5s1ymScTd7CWyNbbS5RDPCiPmh9j6CmVa8REjul2QFsppwXXtTw885z7Oo3COViZ7HXx1/tCvGznEyQYiAykWMns0KzruiUsu2TpmA2Ol7FjzNENDx9ayS/ceZoOXFddRiRXPP3vwUT7PnNfS66Vx5D4/e652jkKGDTr4nL24Mm+qkXFTy0rfsNpAWCb6OZ8/X+UhI5wtz7IsyMQ2pfP76j0JWay5XyJGezIYCYBe2Y0yFriooXSMqsBAQbqSl3a2m17D2rzHbj9FfPlacT9BB0PatrS0JPRyc5s7DVEoJ+HZ1k7KpA5reAyHSbghFl6PZsDvAMAYraSdScNfcghnS5BDWCuBwjRtfLVCOlejdx1qiTRYLVrRJCOBZY4ORbMn6h5bk8HoBTjwFp0NmnKF38GY+G+dECt1H0R009gLGSJO/VRWxn7olIWB90DodIcexvF2Ryii7pWdXU3i8rVZmLN1rwBAKK6Xgzzz2sjPfG1V8INnacChec7I59I22Pxe/rqzs63R/vqfkQ1FFfjUO9g8a0shmvJ5N2Kjg7mW3ffODPFih4PC4Chb8RnGdDR3WARFC5+zu63eUbQyYfGJw/Sct/m+2tHYKRmvwGc7eoJC5We2vLxcZmdnybnc3ztoawTAvXTOhDdAicybs/C67uUHYxYJkJna3Br7CGpbf1T+c+iK7/s1ND8oNvfVIZ1C+ihAwWGU4qrab8FxSOPQpJ+LWdidk8l47PE/xvJRR3QYmD1zFpgW+rQZnb6WrGBZ6PT7LnJHZQsmvrxI5EIhiHqQO5wpinP1gKec62bv6c92J7qPrUUkjo8wVUvfHxeFeJkJX5CijLyC2c+9eqxKl2Ig1zVGvc/hM3DneYyC74SGkSflZ1TvETccNcQyK1195vZgtdNCQ2mpfLHrgceLXQK4Lkc4ezux5gzhZbR8Ofqy7EDpskfVFSsntDNxXglPBrnAc7N8PX36tCzML5SNjS0qHVMqMFLwDcbm4cLxFcqUcwfzMrNQGSSxx7AiniDxuD0IX4Qv1K+zJc+cT4MneL8FDSEXy7tROM1Ch/PNCKkV0kqE4+Dv+L3PE140C3EO0Y4TBl+LQ1ZbQfycQ0oLjUM7nWfrRgipjylgTQlslFA4hffGNGiMLXSolw0Kfpf5i44M8qAjC0JwdjuF+mOVrtK/wv16xgwikFRcq88eiF9clz1OPcfYPJR/XxXWA2LDw+ecOwNtPFaciqD+UDr/rs9xTUrXDEAb96GJYuJF2vD43jqsVQgu2pvl3ukKXmtvlsN2Xxfew3AyRlDi/aZV4rhPnjzhMpnt7b2ytbXJZ8zw0txKHMj1uByjOmTJJ+sbbSWqKKDXC0V4hmPjPytXzjF8DHEz5cUsSLWAHq0Uw0NCJfEaCv4RpkuD39nqhT6eSh9i08Cb4DNdtlCeJC/q8Nk3sI8W4ve+vqx0+JwMuNjjHAfCeCpkDjHNMvF104DxPu1RMPp5pK/bkYfvdTZu5ic3pC06yns1NUleIA2V2dOgCIpm2qGXja/eCFQ7j/KLob7RLuVQvu5QpwUMehuBigirk2F2SEbFNlIZ3p9KZ6dtZlHsmzdrh+coVEqXxw4Rz3wJcC6BMPgcDKJCwzWNZaDILo1YufB3/+O5xdApp0Su++E1eIaeco6/w3EhYoQx3d1BBCPwkXL+o3f+mPvp7GX6gECGqf2wrSAWtqY8J8oeOsFDWPE1e5UMomSrIaXWBVrwa04T+eTeLuJleRd8HpZUYPqzObdsqYjPpXWKGD57RoNAzr2yV7LC5Hjex7Ow98PPjtCnXCWHtXljaLWOdXk8lpkox7Rhc9jq0DffM1532v1QQ1sXs+21Is/AOIt8jdlbuSzgXFLNqRlFdWdFRC2hq9645OfqY2bP1dj6ElnNAVNBvApxL6e1UXM/Hu8HwA2El2EkquEKOaFiuY6LFwXLhGM3QpHUO3nIaMnRCI6jhaC673zOhjzjBKkg/SkBPaYQezoTTc/3AF+hbI8ePaLyaYwDBltFV8MH736L08CyIObQxqEe/p5DG9wkezG/Br8bGVM3go9JQ5emjVkZLID4G8aaOyyyUlmJhk9oV4K9C77iQvAkTp0a5Q312EArRxZOh7ctR4KnlNXBZ9jg+KH7Pvj8s5D7uBYcK0b2BhbCqmAsTsX4uxiy48+w5fM9sYerOUesevZ99+fi8/A7e+o64TqUxqWI/nPk+3u7A+Qh23i8HILyvKI80LiOFN9Orc5+0nmsjbC9Q2W+hMvi/aLSaQIyx4PUUfNJMe2+7a3NTEkREXSGYXCicKGdpv6LmSZ+LpYlGteoLfJ80bWCC6nze7DFqYvSM30JviifIZ5rtPP4vlmxIaPgWaJ0MD+/UHa2VUfm4C94OguYhcgPy2GNhdOezkBLFmjnTagxMawLAcCsFNwQQqXJAynSkOV2YyeO1/YdqArCUCbCC11YrMU6wiqqEe7P1mYfeYxcN8x5Iz4Hx2ZDYXh2eWJ9jgXFRsIPhzKZ2lVyeOwcMue6HaXTm4OcK+Js9vxZwH3Ps9L7s/0gqcghTQoD9YO8fQrNUkeBz7F6orQdSMIvldHhkqcLpSCg0pl5ic8JGmCe4EZhbIOUtGFHo+J53VDsICpLOfP5i2PZH8Cra2u5mMEhG3EfJ/xoZpkm0ChyxKBsEdxyNwDJ0CF/XIQa22vhUCJPs3LaiNI5xEM4QWRYpGzrCMdVYmTj1lZZWV0ta2trBdxLlgw4yv+oDN77norjtpp9YXNOY0+TQ8tW3G65mMMhn6QfugU3J6j5WD6+hc4Kkz2mQgXlcKhJnQQCyfwNI/SASmpDbBZWe1Cch/7W9qX5HDlwKEYZ4Hf2eqZtNQsu9FEK0jb2+JyzEmlTjtj9Dll9Lvne+FwdVjpk7ApWIx7T46QwsIaYorIEatcdd9cPG/EeeTGAFA3l9LlUBkkYDRtflYTkR2lYY2RGPzoBmAbjyw7K/jAkb26tVLFgm/Q6SeQlpXQ5ksjePqcO9dxpNbthcrunMOBdCpuOoaFTuT8Th5GRRO6n1MV2zufDboJYtU3m1s5uRfPh6Vyng3dbX18v+1g045wuC6uVzB9qAbG1zfmfQ0C8pp9T9W+IlRG/t7Xn/amDWfW9/+aOdQA7OhfE4KqD8D38pahHCBOcm9iiW6EtvFYmjJizIfCDcj5p4WxK50bNNnZB1+FZh60fy4+kE2YkpcuCkw1B9oy+Nt8Tv8dekM8iMSUsCC5FGKSggati0uqBPl42hAmlSMTi1EYVx2nvMdahE/FUZ18Tzx1IM6KbBJaYdmajZa/Gn9OGpRyasvwUXNTcppDvWbrMqhbklqTP9meK1pYI1AYEwqPWkk6MasjGkseLKdnWDXFUFcFQQXdVioIRgvyiMA7FQ35HQAVRFspeBlL8oLNS9B+SL9DCkYXHwp5LAFa0fn7nhDKHTTmnwueYjYHjCWwQYThPetbDQkMiHrTekz2FP8cAikLMEYaUVkp59hgvHnB0VWx3hjME4yPpsGZw/V0FyeFZC2t8n7JH9Pe+7mx8LFR4TTVMDh+flTKxNZKn+CIF9/Ga0LY6YQ0/jwGEqpVP8/iz6X+G38nSgehiVa7qWL02nJVKG+6j//k1dOzMKomnkJTFTsFfoRgwzvlfjQZC6aqxSsfhKvVaE0zzZCKPbOfnSP6IAIm39DCtia4c4x3I6RBeQvnw1fxghpc5tMMJObTD9ziY41XfQJyAC4AWdHtIzbpU06pDpqyIDAUjQXUoiLxNxfHmBTU8SDUat7Lg830+SsCHlSuSbQJgZ6+AmtO8WtuJ7nPH5GoX4Z3nab+cwJwcrmWP4HXN8jrHj2GruVGCth0KZqHKVjh7NwuOvXM2egLXepxAuWoKLpcaJiHKIZCRyvy5equIzPq+EaB9D/x7PpfIy1T/aywUGx6nJb5O3steLtjfNedzPFbhTGDuKZ3vUY2kQoNyNODpXUZL231RPtr3lLzemGnp68FXR29mMWUF9/3CVzZ6Dw+XEc56leGHZ0eHweLSIueibG5t8kwhv/8fk58RwHXivlMAAAAASUVORK5CYII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A screenshot of a document&#10;&#10;Description automatically generated">
            <a:extLst>
              <a:ext uri="{FF2B5EF4-FFF2-40B4-BE49-F238E27FC236}">
                <a16:creationId xmlns:a16="http://schemas.microsoft.com/office/drawing/2014/main" id="{97DB2815-A325-0926-F84A-6BDB72F63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18601"/>
            <a:ext cx="6597247" cy="50723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179AC3-84C6-0F58-523D-3A298813F947}"/>
              </a:ext>
            </a:extLst>
          </p:cNvPr>
          <p:cNvSpPr txBox="1"/>
          <p:nvPr/>
        </p:nvSpPr>
        <p:spPr>
          <a:xfrm>
            <a:off x="8272462" y="1790700"/>
            <a:ext cx="341947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Objective function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Maximise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star value</a:t>
            </a:r>
          </a:p>
          <a:p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Constraints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Investment ≤ 2 MEUR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Buses ≥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≤ Waste collectors ≤ 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≤ Shuttle vans ≤ 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29B738-CB14-4227-B156-E6DDC2AF3A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1347" y="2368736"/>
            <a:ext cx="2372056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0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4"/>
          <p:cNvSpPr txBox="1">
            <a:spLocks noGrp="1"/>
          </p:cNvSpPr>
          <p:nvPr>
            <p:ph type="title"/>
          </p:nvPr>
        </p:nvSpPr>
        <p:spPr>
          <a:xfrm>
            <a:off x="838200" y="453502"/>
            <a:ext cx="11019817" cy="499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/>
            <a:r>
              <a:rPr lang="en-US" dirty="0" err="1"/>
              <a:t>Optimisation</a:t>
            </a:r>
            <a:r>
              <a:rPr lang="en-US" dirty="0"/>
              <a:t> results</a:t>
            </a:r>
            <a:endParaRPr dirty="0"/>
          </a:p>
        </p:txBody>
      </p:sp>
      <p:sp>
        <p:nvSpPr>
          <p:cNvPr id="7" name="Google Shape;335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  <p:sp>
        <p:nvSpPr>
          <p:cNvPr id="2" name="AutoShape 1" descr="data:image/png;base64,iVBORw0KGgoAAAANSUhEUgAAAN0AAADFCAYAAADQQffsAAAgAElEQVR4Xly9V4xlC3Ydtk5ON9e9lWPn9Lr75TDDN4EzwyFnSA0pyxYBwxYMSZYgGIZEg9SHYcAf/vGHAUGA4A9C/rLEGYoSKYrkWCQn5xdm3nsdXsfq6sp1czj33JONtU91z1D1XqGrbtW994Qd1l577V3K//6//V6eJjHGIx+jyQRRFMEPxqiaFq6tbyLr7sJVfKxvrGH10hVkXg33nuzjnfd+Cj/OobkuBrMQ27u76PXbcC0T59bXsdCowZ9O8PRgB71RF1tnN3D16kWsbq7CqXpoj3rYeboNPcuwubKE6lwZkZ0h1hMACTytjGk/wcP7+3CsBi6dvYn7Hz3AR+/fRhKrWFtfgltLEZjHsKsWvGwdkwPAUFScOXsWu7tH6LWHWFxYwMLiHO7evoNBf4hrL7yAleVlGIaBKAjhjyfo9XrodI8xnPQxjXxkWgboGfaPd9HtdxCFMTTNgKaoMC0Ltu3AK5VhGg5Gowm8UhXXXriBpeVlKApgOTbCMMTO9hO4lotPvPom1hoLcBQDjmMj1hTMlARIEyiTKfJuH/7+EfrHJ9g7OsLJdIJRmuBw0MXy5jI2z66j5DlwvRKOT/q49/AJur0hSuUS5ltz0FQF+wdHCIIQ1WoNaZqi2+0gTkI0GnVYlonxeIzhcATkCnw/QJZl8FwL5y+cx6/+6pdx+coNZJkGRdEBVUWW58jzDKqqIMszxFGMPM+h6zo0TZP3SJIEiqLIteRj/PmzTwDyNT/4O88+nj327Hv+RFGK5z1/TFHk++JpxeOaqkJVFDlu/sz3fezv7+Py5UvyGH85VwBVUZGnqRwfXzLNMvnksfKeTKczfPjRLTx9uotrL1zD66+9DkVVoOQ/P97nx5EDxZFnz4/tF7/IoSAHrxV/fnquPJ+fn4o899m5Pb8e/+pf/p95mqQIpjOEUYzhqI/uoIM8TqDNYizkOepxgobjoD7fgjvfhFWrYjib4eH+AZ72emhsrqPjD/Ho6Q56/QH80QS1ko319SXMzc8hiAMcHR0imsWoNaqYa82htdTEfKuGPAwQDKdQNAVGy4FRV6DZsRx4FmfIYSBNDCSBjnHHR3u/i0EnwPrKOiwrQS/aRYAZKto5xH0dnuFgdW0VT5/uY9D1sba6htZ8HY8fPMTR4QnOXjiHIJph6k+xtb6FerWGcBrA98cY+X10hx1MowkyJcbu0Q7avTaSKIFjuCiXy6hWq1BUDVA0VKt1KNDR7faRpBlK5TIac3NoNudQ8jyYmoFmrYGt5XUo4xBhb4SyV4LdqCL3TEwmQ/i7B5ht7yFv92EmGaIkxRRAJ57hUfcI9c1FbFzegl1xoVs2glmCw8OenEvJdbC00ILreegOhzg4PMZsFmI0GqHX64qzLa8siqPw+9FojDxT0O32kGUpFhfmce3aFXz+87+Kza2LSFJFziuj0SgKFJUmk0Hlw8glIKdJBk3T5TVpRDRufuiaBkVV5evCuP6mE/1NpytMma/5i7/3X1p2ToNFLsHumaNnaSrOx3PcPzjA5UuXJEDwOLPsmRsoclyqqiIV51XF6ZhUjo5P0Ov0ECcpqvUaVlZWsDi/ACXPof6CsxSBoji+5+fzN70Jea4gQ+Gwyql7PntOcS58bvEvz/W50/3r3/8Xua7qmE6DIiLEIWZhgOFohFF3BNMPUIoSeIYuEcGrlFEqudAVHXP1Fk4mPo6jKZ5O+jj0eTNzaCowGfXh+yOomgLHc8VYa9UaoAGjyRBjfwjHNbCxtoL5agOGrsLPQ4SYQTNTlFwLbskDbB2pomAaRECiALGCeJqirDrIfB+TeAwfOXTMo73nw4SJs1tn0W330etMsLq8inq9gsePH2E0GmLr3Dl0Bz0cHh3gwoULqHgV7D3Zga6qmGs2kCkZJuEIg+kJHj25i173BBZMzJfnUas0xPD92Qz7x0cIwgiOV0a5UoVl2WKIlmVJ5OVN9BwPW2ubuHbhEua8KhJ/hnAaIogjjJMZ5uYbqOfA4N1bUE66KDs2/KmPkT9FqADDdAalXkZ1awXOQgOJrqE3mGDv6SF6nT4acw0sLC7AKZUxi1KMxz7CcIbjk2McHu4jyxM0W3OwbRvj0QjhLIJh2PJ7E3+CatXBC9eu4Jfe/jTW189BUSy6GLJcFQcqDI9OlRVZJ8+RJDHiOBEj0zUDqqYiTTPJLvROOkfhUs8y1X+R6cT8TjPZqZdJVnv2tTxPvPz0NwFNUcQ2u50OprMZ6o0GgtkM/f4AZzY2oaqaOKcECkWBpuC500n8UBWEcYKHjx7hG9/8JkbDsWQnOsTly5fxa1/8IizDlHv2LOEWh1B44d9wOnnB4lrkzLx5kV35EAOZHAszH19IKf4pnK54HTnXf/F//R95vV5DHEfIsxzD4UC+9mchOr0h6k4J60sLSMMQ7fYJBu0TaGGMmuri0vIGdNvDQEnx3sE22vEYGWIYBg3OQaValZPr9XsYDPqYhjOYjol6swav4iCgcw8HUJMEFcfByuYGHM+BkqfIohDT2QS5p8Kdr8As2zB0Dcksgp6pcGY5jFGECBpC20Nu1HByOISa6FiaW8bu40OMB1Osr25gcXERT/d2xNnn5xfR6bXRGbVx8eJFmLqFD975KYJJgLNnz0E3deRGgjDr49HORxj22jAjAy2rCceuQLMshHmGvZM2hv4EGWGPUTib67qoVirwHBdKBkwGYyy25nH1ymV4XgnlUkWcXMkUdPo9aLaOed1A8uF9KMcnsCwVs8BHGsYwdAOprmOkA1mzAm9zBZFl4PCkgyePn2IymqDZmsfC2ircUg1hmGE2myFNEwQzXzI3g2ecRJhMJvIzw7DgOCVxPkL/UskUp3vjzbfQbC4BCmGiLdmOUZxGzCwn8EopAgmNkU5GdMTgoqna86yXpInYkK6p0HS1MLBTG30GMQnEUkI5vhCdm45yCskkGxBqSlZgDqFBK1CzHP1eD++8+w7qzSbOX76IiT+VzLu1tiWZUBxAySUgqAx6yMVR4zRBmqWCAD66fQt//Y1vwJ9MkNJbcuCVV17D3/6t34JpGMV70oFOM5o4IbOneGAu5y9Q9jn+ZEgqXueZt+q6VgTdU4hMVMB78uyDGVj5zNuv5vPz81hbW8PKyhKmUx8JcTM0vP/RbcTTGTZWFtFsNFBvVJAlKfxuH5ODNtQgQU44YlvYm42RlwwsLzWRZzGOjo7kzRYW5qEbOnTTkCw3no7gB75AuDhLxFhtzYWaKjjptKHrKpbmm1hbmYftmXjSfgpfDREkAerlEs5vnYGSAk6QoRoBPd+H75lQqjXEiYayWcNCdRW33r+HwfEIGytbEn2393bkAr1w8QZ6Jyc4OnmKzTPriOMMjx88QZYClXIFDx49AIwMG+eX0B3toTc4gBGqWHSW0GwswqvW0R4Mce/xIwzE6cR2TuGSAlPXYZs2HNNGyXSxvryMV159GQvLyxhNfAz7Q4RBCMu04VVKqGU5rMd7MHoD5FmI6YiBI4NjOchMA500QtyqwNxYhE+UEAQ4OWC92oVpW2gtL6PRXEQ4zRESDYCGkYrRa7omBkeDPTw8xHQ6hW4S1o6RxBFWV1dw48YLePXVN1CtNhDFORSV2cssjO+0HpMsd+p0klEkU9H5EiQ0IkWVIFE4ZIosTaBpKmiANGRmqvy0FiNmzU+d5DSNgO/0PBPw+E8zKx+LghmmoxF2n+7g43v38Obbn8TK+joOiTSmATzLRhLFMC0TqapIPa0rqiQOiIOIhyOKYty9cxff+c53MZqMoaq6HNObb34CX/ryl2FYPOcivuR58jxr8tgIX6V6O3WkZxlL6kuF9ab23OkENrNGVBQJAITDElhOnyuvdW5rMSf25WelWsbS0iLOnDkDt1zDB7fvYtTvQ8kzIUhM20ClVkWrMYeS6cBWNEwnUwyDAE/bRwiyBJ5jo1opiRMHwRT3H3wMVdOg6YpkufmFOURZCKdkQzN0dGkQux2oqY5Gs4k8T+EP+winYyyuL+LCzUvwWROeHKJ7dIzYD5DECc7Or+DC4jwG0RjaYhUjRDCdMspmFY5ewWycYNILsLl6Bo5Vws9u3cXxUQ+bS2cQTXxk8QTXr1+D74e4detjib6maeDW7Y9g2CrOXl5He7yL7uQAFbOGpdIaKqU5OG4JBydt3L1/D/3RABlvlFZcPxokM5wKFTo02LqBiuehVqvizPlzeOnVV7C0sIxwGuHJ423s7e4IdG90fbSgYKnVQOJPMWh3EScJYJuYuRbiVhlJs4xAV5DmGSajIQasy5IE5XoVpXIds4AGr8BgrQUFpmHBNC1oui6V0XA0QLt9jJOTE/T6XTi2ha3NTSGAbt54CeVKXbJbmgEJE5uqiTGRpCmyVCZGzHMsclABJelkNGh6IYMrnY2/S6PnzwhtCfdyRjUxSF6nAmIWSVQYjNPXSopryEB2mlWi2QzBeIynj7fF0W68fAOlagU7T7Zx+4OP4A9HePnmDczNNZCzlCl5qBHuG6bUcWmUSOYZ9kfY2d3FvfsPcevOXUEoMXK89sab+Mpv/qYcN9+TAeKZk/yN7MTHf4EoKoie4ncl0JwGFdoBv+anaRbHwOvED4HefM65rWVxOmYYZh3WJYZpQDNNQNelSHQsG8gZPTXJFsrpi8w3mz+HU4qCySSQqLC7t4tZMBV2rVGvyUWM0xBBNEWSRajWK9BNDVESoVLx4OgOommEfneIUX+CeBZLOp/FM0RGivnlBSwvLMLTbWzf3xESgRHMdnMsnpnHmRe2UKq6mAb+KeulQrUMJEmG+foKTJSxtzNAOFGxubyJnYeP0Ts+xMWz55FlKvaPOpI1cqS49eH7KFdsLG01cDzeQXtyBDX3oEcVqLmNSrkqxXm708FwPEQYzZDmRTTjddSgidNJRD9lxARuGRqqtSounb2AF6/ewNmNLdiqhqO793H4k59BIRupawK1bV2H43oIVaCvpEgaHmYlE4ejHizXxOVzZ9GqVRmD5Z5EKXDSG+GkO0A447HoUrs5jgfTtAV6sdaLkxhhGGB37yn6vT4WFxZx/fpNvPjyK1KXPnMGkgyEVYRGrFEKdFWQCvK1MIVFthPXUSCBkPCSLCOPifdPjD6JxaZ0VZPrU9Q5p7XNKbQUCFckJMkSLEmYQZ/VxsFojG9/8xtoHx/hhRsvoFav4Hvf+hb2t59grTWPeqmM6WQkz3UcB5vr62CyIqweD8cIwhAJM7MCuPU6RlGER/t7OO738ekvfAG//IXPo+J60LKfkx3PnF4CxbMsdepMzx1O6rmiDuS1YkB5Bj8lCPM980yY1mcMLx9XLpxdzXlxSI6sr6+L1w6HQ6h6QR0/o4kNrbhommlIhMiJ2RUSpgrKlo26V0a9VoPtlhDMInR7HUn7cRpJQe95LixbR65kSJGybIBpM6XnUJIYNt8rTSW6MiVHWYIwT9H2R+j2R8hDwM4dzCYpvFINiqFhFo2gmTEWlmto1T1USza8kg21bCH3dMyUGKzvTXjQEhvxVMXy4joOdo4wag+wuXIWg+4Yjx7vSDZi0Llz60NUazbWzjdwONrGYe8QulpHxV7DUnMdjXoDu0+f4v79+whmU+RqLnUDryGNR+qgvKgxckZ9smJSmxT1t6kaaJSr2Fpdw6Uz57BcqcP0Q0SdHqbtDuLBEFYGGIaJWZ7hJPRxGE8wsYCZmqG10MIbL7+I5VaT9C4ULZcAqVoOgiBGtztArzeWGs8wXViWKzVaOAufGzVLCH6S9KpWKzh7/gKWlpbhlkowbVuMjAGrqEWK7EmiSQiF07qHWfHnGaGI+jS4OI7FOZn12G5IslQYT3EsCe6FcT5jBcWZhS4tjJvQkkGN15EGq2Q5/MEAf/n1r2N3+zGWl5cQBD5O9nZhKQpcwuAoAvMnL7BKh+exkehRdaisqZhlDBNRnmGaZVggCkOO/W4XV27ewCuvv4p6uQJ2igoO5BdbGKc37jkRIof2vA1C2ohwnodMRBcEATrdHjqdDia+L98PBgNomimBb2NjE8qVi5uS6VzXwZUrl4WK3dvbg21ZMCxLXoh1gQJVClahYVUg1VWkCvs2Cgzw5DUY0KCYNlTTlIhTYPwYuqHBsgyJYKPxEIpOaFLcENe14Vkq6iVL2Mx6zYVhqoiUFMOQLJ6OTmeCh7eeoL3ThT+IkakmdNOSY3QJBdcX0PIMKMkMmZogsgF7uQpzzhVIq0NBGtIxAN3wkMYa9NTG1uoldA4GuHfnDlzLgZrruHv7HsoVC8tnPfRm+xgEE1TdVShhFbZeRqvRxM7ODh4+fAB/NoVqqMi0okckhsL+VZwWhfrp/dJPoQkNiDfJ0HRYuoGSbWOhPoetlTVsLi2j5ZVg+QH8ozYmIx9BHON4MsSdg6foZTMYFRe1RgU3rl7BhbMbMPWi1jJsU3p4luUgzVQE0wjjcYDJJEScAEmSY8Zeo0qiREdI6j9L4bg2XM9BtVaX+0xIWa3XUZfeniXGJ8EkZduAbCUdiYGkMLpnGYAW9zwDnj5Hsp6uifNlGZ24iPoFzCJB83O4VhA0pw2EIm0I6cb+aZbESGczfO9b38buk22srK0IVG0fHMCGAgcKbF2DqanSdmI2Y1bj+Ug5J9kmF7+OkgR+FCHXdGyeP4/K3Bws8gQXL6JRrT1nUIvn/by3KKBaMn3Buj7/ZGYUh3vGckIIq29++zv4yY9/IjU0yRyeNREDP1qtFpRXXrySE3+ziXrz5g3s7e/hyfb2aWRSBGKWSmXougklyaRWURjBTQ1BFkHVFShZClvR2U9GbloS5UklM9IRbjC1stAtV8pyo+nYhALE78wWihJifrECQ1MQRwFcMpytOtyah954LDVQPIzQ2W6jvdvD3nEHkwhQDQ+2Y2GpVUPVUOAaGRqNEjRXQ2LlCLIZbM8WCFuplwBDhZ9mCHmxUgWN8hI8rYJJrwslVuAPU/zs/QfwqmXUFoGT0WOEaQxXX4A681Cya1iZX8KTJzt4tP0I/ckYfhQgJZoyNViuA9ty5NpJES01RVHQC1w79UJiexIuwsyBDXcTc7U6zqys4uLqKpYqNWRRjL29A9zf3saDvV2Y1TLmVxaltaJkERxTh+eYULVc2gKsz1qteSjPmEeoiJMMYZhi0B+j1xtKzafppvRjWQZ45TK8Ukn6jTSsMI7lvvG+1Ot1LK+syP2TlsCz2kvVJPM9p9KZyQmZyEqe9uz4DU2NEFGQkmHR1cTw0yyRDEpH09WCHS2croDkNNCTTgff/t73sPv0CYKJD5MZEipO2ifQLV2QhT8Zoc562fbkWuR8XUJawlJVg+e66Pa6RVNf6q3C8EulkmRBHvPi4gouX76ClZU1NJaXoBhkGov+Hn8/SVLJTqPxGJVK9ZTZZP+S50t2NBWkF8UxXM89hZYKHj54hL/6xjeFXWW2Ozo6FjHFlcuX0ZpvQXnr9es5jYAN3Zsv3sDDhw+lc0+owCjXHY/RGw4RhwmqtouqXRKmij20WM8Bnd6fIg2CwthywhpL6GkW4b+I3xl9SKvXag3JfqwjTMvAdNZHd9SWE6yWykCSSr1neDrOnT8LU1VgxjnySYTO4Qn2j05w0B2iPQww8kOBJyXLRMU24FoKms0KVteWhTmL4xCakUNzFDjNMsxaCZmZSx1moIRWZQU1yYY5Dna7eO+9R3AqTZSaGg67jzAYDuAZc1isbqBVW0CtVMWTRzt4vP0EvdEQR702jvodWCVXmq004qnvC8vLbEaIzegn8IkZkV9ID4yXjk6gC1tMqOcYJholB+uLizi/dQ6u7eHe/fv4+P4DzLVa0vRXlAy7O9s4OT5ApeyhyprYslAplbCxvomzZ89ILS2ZS7KRKpBpNA4Eeg6HbB9EwlJaTgmGSaWLJ4GUzjULmR0TLK8s4+LFSxJsabS8l7TEZ5GbNkN2sqDVi9YBgywdtlCBpOJArPXSlIjIEKKK9yRLY5AuZhlhsbdpFmwp8VQQRfjphx/h33z138IfjxGMJ4jDSCh9aXu4NjvxQnywr2mwBzdlLU83L1oOvMh0BgZ3ydSAECsl10Wr3kSzWi2yd6pgaWERrcUlbF67jNYqr68qxJC8XpaLL/B9l5dXTmFxcY5FKyGX/me724HneSKeIHymCOGk3ZHr8P77P8P29jYs28YXv/hruHjxApRf/fwnc2Lkzc0N3Lh5E7fv3BYcyua4aTvQPAeqYUhvY3DcQTIKJGITKhquA7dSltqMuNYwNCRxLDctS4teBS+OOCBlQtkztof9k4LZWlxcwlyjBtsxpY5rtzsIZ7FEpaN2W2jgjbVVfPYTbyCa9nG0/wixMsUsCjDoj3B0MsKjJ8eYDGOhMEqETJYucKNZrqBZqQhsVT0FmUOqJIFTMtBo1eHY81BiByutGiwjkBrxuBcAeh3TLMTu4Q7G4wnK3hx0xUU6zVD3ajjaPcbTJ3vQDAO6bQmLOY0CiaIVr4SjgwP4ozFsGplGqExH06TJH+cpkqygksnq8VrqiiaKDilvskQyY61UxvryGuJZJMIFOtzS8pKwgmx8DwZdIXFoAoTGrmGDdXe5UsLG5qoEHUJ609RRqVSkr0GYOaaY4biDXp8NYhOKagt9brsuKhXeB1tgFOVkVPMYpvnzWo51jaogEpIjlXvK3qnUZfJ/cc+lcSzBhXCbwbtoI5AFNw1mkRRRECDwJ5iMRqJgItlx1OniweMnuHv/gcjhojBkapS6TiAt4apjQ7OKpnyeJNBFScJMlsqxW4aBZDoTZxdiRlNg2ZY4hbCIWQZLM6SGY/bM4xTN+QW8/sufxeqZsxIEhcWUhntBxsj3hLzTqTgxEwe/JgQv7sehlFMMuvQdOjt5kZ/97AOMhhOECe1ZwWuvvYnPf/6XoXzlS5/JqRrZ2NiQ9PeDH/1AvL3T7SJXNTEYRizePI2UdKZAyxVpeE/jSJyHfSoeACOWZRri7UWK5gVnYV2ka3buC6pZRybFLuWHOUq8KOUSTMeC7bnCvMVRJg3QRFGE5DmzuYw4HCCKBhgGHVhuccNnUY7eMESnPcZ0MpOLlMapNEjtVIVOIoUw11Ph1T0stBagmxkMR0G5PA81czBXd7Cy4iBXp+j7MfzQwjhMEcRTpAgQE5KGKlzNw5zXwr0P7+Ppo104todKtSYRlkoeOpGa5jjZO8B0OBJtY6IpmBA1aFpBUxc9YTHaLI2gJAkMPkC7YgYU8oWwE1KLlhwPqysrWF9dRblcwnDYx+HRobCQvDPMpHmawyJbadOBAE0HSiUHrfk5rKwsYr7VlAzM6877QHaSTHO362MwoPyPapJC1kbHI1KZby6IqKDoORVkkPCXIg0rGDvpwfE4BW4ViIdGyU8GXsKrMRnE0QiDfhftoyOMBj3MZj51L5LliAhmwQzj6VQEGUN/hpPeAO1eX5ybWZp9N6HbVRURNaMVD825OdQ8T1oswWQsCIDCCgYaNVOKrMqsy4yl5GKfZOUpd+x3eig5LpYWlyTosR7+3Je+jLWz5wReFi0S9vYi7Ow8QalUEcQUhhF2d3eFhKI4gI7E6/PkybYgw2arKW0aOiXLi/v37kmmZNDRDQPXb9zAF3/lV6D8t3/nS+J0Z89u4dy5s/jrb/41ytWaCHlZE0yjEBEbjWSWkhRKmsO27ML7SZqQsQlnmIwnomdk4Vtkt0LcSzKGGkD+PpmtKEqkIJfgleWIwkgchI8ptgHDsVErV6S5TBjLnkxBvOQI/DHSNESmJMiNHDEiqGbBhhWQmLGWejsV8SxF7qdISEgMRxhNR1KfWZqLStlFo+liZXUNzeYibJM31Eei+HBKDSh6A+NpiiAdIlZ7iPIEiuqibNdRUsq49c4dtA+6qHg1BH4oBX+tUhIWd9ofIA9C6AKdVIzTGIeTEcZhDJXXSwKLJYZMxYiSJrBT1jaqtAhC9srSQv2Qpwlq5TLOnzmDpVZLHGo8HmE0HAgVT7ZXsgCh2ak8icZmmAVzyDaQ41hoNeewtLyAZrMpEIj9IzpNFOaY+jEGwzHGkynimPWXjXKlhrX1DawsrwiEZDApQBXdjbUOWeEUKe/njDrWCQLfRxxFkp0Ixxj8uv0e9vcPcHx0IgqZPKXSRoXnEA670tMtWFEFSZojynKMgwg7h0foDHnNIsQJHV4VeCgcQDiD4zo4s7GBaxcvYNrri0oqTyIhtSjCcFxLNLDBjOglFsKLtkeiiGJ11n1xnMJzPUkQrdYCPvuFL2J5be250zFpzGYB3n//p+KAvF/sSR8fH0nQo93OwqkEGwZDXlPqbckAV8olyfCPHj6C70/E4UigXL54Ea+8+iqUf/I//HaeZDHOndvC1pktfPs738bBIZX9Jdh2SfA+8fl4OhG8X2BkRWRNqm5KKmV3ihg5moWn9QkjXSx9mygKi7TP5vopdieUEolOVEQ5x7DE6AIlxjQOpE9Vcz1U3BJMlyfiycVkXUEjiLOYxDL8mY8oDuB5rB9TgRMRbwyhBi9opiCfRQjHM/THY/hhjHF/jClbIgA8t4y5uUWRq2lWCq+soNFoYjjMsH8wRLlpo7lmwC6zh+nByGwk4xQfvXMH4TjF8sIaTk56AokXWk04hJKcOlBUVG1bjKszGeNR+0R6aJphwSYtbzLCR0jzGLamoaFZcGwH7SjA8dhHEKUS6Fj7rK4u49rlC6jXqoijGbqdttxIgh+FQZAEDfun0rooiAtORLA5LvIoQjrTEMOoVsvieIuL8/J69il0pGFHSQb/lPU0LRebm2cwP7+AKCSM7xZORWQTUT8aIAxmCINAYPR0MpYgIMiFNRxrujTDNJhiQiECISBbTmRAdRW6ysxM5Q41boRyhqCq8SxCZzDCYbePvh9gHCaI2JNPqWopRMtRSucBGpUyXrlxHXOui5P9fSCLUKtXhZjhdVuYb2E4GMkxUAEjTzptgwXiiCEs10Wn38fWmTP423/n76I5Py/Bn3+ZYyoAACAASURBVDUqAwuFBB999CGmk0CkdQzsNQreFWA2nQlzzFZYuVTCweERkihErVYTqOlPA9z7+GPJ0MyovAfUeXKyQfmdf/L3ckanC+fPobXYEk0gR0D63QEO908kstq2hVqjBqfsCQQS9ivLYegWjtmoZtZKix4Nm+c8YIN6RNuUCBfRAQk5Yj4vkyxINkiUMIqKWrkGVdEQIIIfTRFNfQSjEfRcheV4cCsV6R/RWV3HlpPka1PjmMQztNsHSLNQakuz5MrYTKSQPYwEwqiKjkwxMCO7lkaYTSbwBzScHD6VKxQipzMYZiJqm5XlLRhGHW7VRmKwXjtBybGw2FiCrZbw4U/uIhglWF3axC5HcoZDMeRGtQItSRFPfNhUuKg5epMROsEMgdSpRY2XhSFySrIUoFkuY8mj05vYGffxpD/EaEbyJYBhKThzZgPnzp0RiD0Y9LD9+BGC6RSOaUnd6tlUnuhI8lQgHbMkVSWaQoKCYodCWcL7wWtNup6Mb7NZx9paUU+zgU5Iz2xDWVyWKpj6AY6PjuCPR+JQPB5mPDKOWRghYx+P95vlA4kUtkIMoxD8so6j5pEaTTKTZB8ZBBgc6DR5Cp2kkrC7JC2om1QwDCKBl53hBD1/KqNjM0ZSYTc1RLMACXt3bDnkKeaqFVw9s4W5ShlKEtHjT+E6bVOXZEGSiuUBoarllaRd0CPBctr6irMMZy9cxK996ctS17LXTEKvfXKC+/c+lpqe/es7d25LALv54otCOgqbm6Yw2Q7TDbz73nsCPclfMLMx07Ofy48333gDwSzE2vo6rr94E8r/+jv/Yz4LQlzYOofaQgOjWYAPbt1BqVzF8sIKsjiW/shx+wSdfgem66DWmEO93kCjVEO/08XYH2MS+NIHYSOUkYnQyRRZEDGzJ+mZWJfvxQjCcRhi5jNnz2F9faNgiaIQiUAQTQrowWiA/mAgjs4saVPapBuwNUMyp1dyxIBKJU+mGTq9LvxZANXgZIMHr8yI42MWzmA4jkBS3eTrp1InKJmNfnuG7UdH6PcGSNOoYBMTBbZdQWOhgfmVCqoV3mQW9SrU1MbTh8dApGF9bQtH7Q4msym8ehmlShnj/hDH27tYqtaxUC4hikNMqcwPYySaitjRoQYzuMMApVxFw3bR9KqYqTluD9rYJqyKYlHvNBplXL12EZtbG6Iz3H68g8MD1kUjWIaG+WYDzUaV5RhmSVpEc7ZtaPQxxc+RBEzHdcVoqVShEwoRiRSaoaI1v4CzZ7aw0JqHSQfNIYQMyY1HDx6ifXwsjkGHpUOxhcAygzWNTB1EkTij1JOEuTR0BlhS75xBJKo5VfQ/k0hRxcH3YqupmHtTkECVSYnhNMRBuwc/ShHnKiazEL2pL7AwDyNMgimyZ3VmTmLLxvUz57BE5pAaTGlFUHaocbgSOckTQ0dM5lVVMI1inHS7GM/YTnLx2huv4fVPvAW7UhH75XjP3v4u7t66hTAKJLMtLLTwdGdHat3NM1uo1ZkkFETTIkEsNOZlVvNnH36E4XgCq+RJhj0+PsZ8vYWXX3wZg8lEWNebr74C5Z//zj9g/YsXX3hBMll/OsWf//lfyYSBYdvYWFnB595+G73OCYaTMaZxiJMu57mOsNBoyjSB5znSOvDDUFI61Q+kzS1GYJEBqRgNBpLZLNuVuoC09WAwLJTySwtiHJqIUIFwNiu6/MjwdP8pQtaVUShSIUu3YICqfkPaDtRvcrCUn2zws+dVKCNYD8QIkwgmayhVgWFryLUQqp6gVvVg6A4co4LZNMPTnT0cHe1jMJxAgjdMIRy8kom5uomKq6JRm4OhlbG/00UwSVDyqugxKOhAfXFO1CJECDv3H2GxUsditQpDmsqM0iH60zG6eSDGU5llaJku5rwK6l4F3SjAj5/cx5E/Q6YZkrkXFuq4ceMqNjc3JSjsPNlHtz0QAbNl6WjNVVEp20JWdAcj6KYj10ech7qfNCDVIqoMKlN0vVCbFKM6BeQj9CLUY+24urSA1cUFVEuewMbth48xYo2aZpLZCLtUvRhwJSwUMTCd63QaoCBpT38u8rFCAFHoD9WiuU62lmJskY6xNuQgrIokUxDEKbqjQDKdYXnQbRcH7TaO/JFoXnM/FK0uJ7zYGiDnpCs51pstXNvaQsstwdEJVRXJiDwwCjkSakHZItAN+ZcMbhDMpJdIGPrSqy9jdXMTo+kEu0+e4NGjB5iOJ8KEMyuXvBImk5EgNQoHeP6sW5lUyEdUS1UJHFGSIzU0ePW62OX2423UvIqQN/VWSx6/eO0qlN/93X+Uk+q/8cJl6YVwvOM//Ls/x1FvgBA5WrUafvs3fwvvvfsTtNtt6UeVazVJl8vzi+i220VhzRAruJ19oaJrz4jabh/B0IjHY6FZo5j1SgyfrNMsxLVr13H16tWfq7KzTGhXMkQ01o9ufyA3J4pnSKJUyBVGWkZcjuGQkaIWlBmK0ilCHDZGmS3pgHTcOGP9RKiTidOT3cvymcjSqrWa6EcVNRNmsNPpoX08RPtkgn53LMbSrJPN8wSm+pMU/W4IwyBz2ZDGKfVD5RrrwzqG/QEOdvYwV6mi4ZVhpLkYgpLk8OMQfkGnwtMN1GxX4OzS4jJ6/gTf+dn7eLp/gjiipCzC8nIL58+dEeECm9vtk76oO+jAeRqhViUpZGP/8BA7+0fQNRumZsLSCcNNuK4G3aTukvA+l54c77FI7+h0lEnlnD9jYFDleRSr85gIy3vttryXsJOnOtKiF3cqVmbrgKUEr7+0Bygb40/VQsmUF1MILILIcj4b4ZGBV4YDylQ4nS6/SwdV0R1NcdwbCaFC3nvEwGnqmF9Ygt8ZYu/pPlL2FJm5ZBogE0XK5tISNpaXRL5IQoZ9WNoJgwL/Jaoie0vVjqWx3i3qzzicCfGxurEqLSvWp6zNOE6k8RjZtqADZ9SDFD1FtnUInXlStCn2Mk3LwSzP0VhZhlEuwS65eO/d99E+OJZrvri8gs2LF7C8sQ7ln/6zf5CXKx5evH5ZnIPR8A+/+mfoTWaI8hTzjTn8V7/xG/jWN/4a+4f7CLMEi8tL0sepVWq489EtIVVI166urwlTVUTTHGkSyfComueoVMrFgGeOokt/fCIkzOuvv4UXXnihqO9UXRgnRhQ63Xg4xDs/+gGC6UReixnSdT1hoZ6NyFNTx6hC7C61g5AIhhgC6xjdUIXI4agLL5SuuULLZ3mEMAlgWjo0U0W15klWy5j2UwWzSYTdnT2EMx+GWjhBlCgIQhXDQYQkVGFqZHEB3TbgVV25LlRQ9A5PUHM8VB0PRpJBCSJotD0al63DqLmwa65IpGzbheV66PsTPHz6FP3uSGb70niGpaUWatWyZO5ZwGtSGA4NSFdSLC3WUa+XZZjz6X4bQZDIkCxZTzojJ+ZtR8fUn4nT5dSEigwLMHUqeAyUOHx7KmoWzaRWZGaTAVRUZgyeNMDTNQQCIXMxZhmdIVHD/hlhJ9lUkUSRQy7Y6WfqevbSxHglKz4bGypm72TYACqiBGgPxgIxw0xFnzOVDJ5zdaxvncHDD+/h4YPH0nrhagqmOqIZno9nU3pI9VEFpuMKz8DSKA4CJCHvHWtqXcqmsleR1hbPkecVTqfiSMzitBtmMJu2wxr2tCVCIQNLEh45AwyJnYxtP4O2KKJP0XJW5ufQ3FiFYTv48Q9/hKPdfcmUtG/2A0v1OpR/9jv/MPdKFt546aZkj1w18Ud//HX4s0Q0hJwk+Ftf/jL+6ht/iaPjQ/hhIHNY8kJQ8e6P3inIkEYDv/GVrwjbc3JyjFq1IkUpvyatTBJA5rl0U5rIhm2JEPTG9Rdx9coVoWNHU1+g0OngME4OD/HBOz/BuN+T5iprs1lMxTjV9QbcckkoWkY31hAirqX6QZq2Ogxie1F9kEBgMW/ANjxRB+gWM6QitSiZWdNSUS5bqFZdOLZeGEgawbV1eJYuzdb2yMf2Xg+7T7vIIsreTHGQIA5FBuZyop4QOFdRsRx4hLzQ4OYashmlVxl0x0TuWUg9Q0gfChCqrab0PD/88Db63T5yidAx5ueb4nTc69E+6cq5UZLHnlG14mJttYWSZ2IahBiMSWromAxHmIx6sC0di4sNyfRk1qIog+sWioksDWHqOZZqVdRdt8hSJIBEL6nL9dNJ+DGbxBQdsE4qJrhZAoi/SU1HJzrVZdIoKfljVpTJ+UzaS6c6ZJlS4X3lfRA0xDqPrSKd33NSgu8P9EdTqedy3cLecIABMjTObmJlfQMf/eQD3H/wBIphIvBnstqCbk1noe2SDyDJceH8BbicBE9TEUuzpcFai4ylV63CqZTlGMThyYhOA2nD8P4IghL4q0i2ZytocX4eJceRepdBiA6YipBXE/H/LEowjWN0qYyxDTRXlgQNHu7vIxwWihqB57kiYgPln//Tf5iXqx7eeO01ueA84T/8T3+BKEygxcDy8jJ+5de+iD/7+p/hsH0oY/4XZc1BCWkQ450f/ViUJs3WAv7rv/vf4Jvf/Abu3bsrUOPSpUtYWV2WNQn8oCOQ1eFui/ZJR5ghrkx4+aWXZFmQ45UkInFsho3h3uExDneewO91EQZTRGmEaRhgPAtkVUK13hDnHU2nwv5xHIYsGNsQWcx+YGEANCoSLyx+edPpbFQ3uB61oGVYjoNZNIM/HckgKQ3WNmkMKXQ1Q71ExtSF12jh8UEX7/7sPiyzCtesoH1wIs3pskdJVknmD3uc+yNDyaaspqFqudA4VgE2rUvwGjWoFUcgOUmm1c0tTCZTvPfuexiPJnKMjLzVcln6bax9uYiIRQpXNDAbrSw1cfbMKrJ0hsHQR7fPSWqg5JbEQbIsRKXqyYjVvXv3MQ3IKLM/yAkGBWVHw1qzjrpDMYJxyjoXA6msvXjtmOG4PCmPCbcSMULPtGHxXLJcghyJIjofYb6gC2YBaeZloh8lLCOCkmknXvfTESg6HJlPIguFHXeyQaoubQMGfGgGxlECnxKupRbcuSYef/wYt+49RBCzHRFhGsygMVObuhBtbGkR3WyuLONTb76Bhuth5/4D9DpdHHW76E4GOHf1KkqNBu7e+xhZHMl5clCW8rjktLVBO+U9oN0we7bmWMsXfWoqaYgXSBby2jAQUsurWCaGYYC18+ehebaUOGTXg8EAixQaNOclsbCfrfze//z3c+rsXnvlNcGl1Fr+2z/5jzJTr4SpQKYv/vqX8dWvfRWdYQ9BMMEFznPNNYE4x0/ffQ9pzJqmid/49V/Ht7/zTWxvPxTi49q1a+K0dz++K4uJOEZy88ZNYbR2d/elqXxwcIDJcCAay+WVNXGkhQVqHMvYe/QY/klbGKloOpGJc2oyQ6QY+FOhf9l7Oe520BkMkZEUcB3pk3B6m8bAmoNEgNQOMuWdikibWU9U95xYMAq1glciuULn4Hh/gKk/EgNt1UuS8SZscNsV9HyW5hTxmjg6OEG9WsVSs4m5koeTnafo7O5L45oEEGtXwsEZbxDhCskLQ4PimqiwUa0bAkWUXMOwOyj0kroidSxVJVQznBy3MZnOxCFkE5lrYWtrFRcvbFI3gU53gG4/ADUMhIqc3HeY6ZaaUlNtb+9gzAzCCQZ/LPOC5zaWsdFqIBwWxJdbKgtiIHTkFISMJFGfSn9IE3AUlpCLrRCOHpHlk2VA9CoKl0WdUWRHkQDSEE/n5ARBKVT6F5uxip5dke2YEUUgLUREhjDNkZAGEvSqIKVmc3EemePg8aNd7BwcYb/TkwVNYz8oWFu9cDquzSBCoAxwY3EB15kcTAejfg97J8fw4wgbF87DqpTw7e99V8gS6l2l9mPbIqee1JBhbRHkCwdgFj1mEnaUiFF6Rng7nSKcTEWdRSaUMNNHhlJzThZ48ZpQ68ltB81KDXOVusj1KPpQfvd/+cc5RZ9vvP66sHmdXh///j/+uajBkyTC+tYWPv+FL+BrX/tD2XNC+REb6UzjvFl3b9+Vvs7c3AK+9Gtfwl/8xZ/i4GBX6rKr167JBPk77/wEnXZbIuhbb70lQ30ffPCB/Fur1TEadvHizetY3djE8UkHt2/dRsm0UaYcySujQTpaJEahFM80Wj9OMJzOMMtSHLbbGHOsP04wiyhNS0TBUAxOsn6h/KlwupSr72R9U6HwJz6RPR8qdYqWQE8uUuLPn228YrazTKrJM8wvrcGpNOBHGWYZ0BkPi4zFYt91MdrZRXTYRpmvp1nyHE7UD5NINqZNmKVZHyIVRye0ImSzdVvGj5iJqKwo1hxowgKzb8qGN0kAGizHqbhp7cqlMzANRbJgu8u6l2NDmkxqVMrciraMWRDggL1UkkD+VKbOOZ+8udLCJhcx+T7Go7Es7lFUvTgW2ynU/9TTcnwLGdl3aeSb7LOe6kaFNJFLWKyIKMabinEakYxJTUeWsZgWl2t+uqqPv8QsJyM+8rxiIVKYZAjiBME0hm1QZ+lAbdYRGQYODk6EZAlSKlMS9AZjHLH1dDq1zfvAfqXl6HB1FavNebxw/oJk348/vodRHKHamoNqW+j1+5hNfHGgeBoiizJUSnUpO0RN5XJMKhMlD7MniSfPdjHzp9IzJavbO2pLr64zGmGax5iQtNN1NBfmYbkWKiTXqjUYqo6qV8JCc162zyn/+Pf+p3ypWcfLN66jUWng+KCDr//ltxFmVJeEOHfuHD732c/jD/7NVzHo9qXAv3DhHFpL8xhMhrh7575E4Ln6PH7zN76CP/njP5I6jgXulStXpP778Y9/LPUbo/gnP/GWFP7vvvuuTC/z9VUkuMKdmGvrGIwm+MH3f4ijnX2UDQPXzp5Dq1yBwRvPsMuFYFmKEeVH7BdpKnYO9sUB2Yvhp4x3nH5G4ex0M9PpfJuhSkSXAUcptgshLi2GBidCWlEiFyM3hKwUEXN2j9GXw4iG7QKGjerSIvKSjYNJD71JDy6h62CEkh9iUffQsClnc5BpGk64YiGYIMxidEbcr8lmfKGFJCs7m3AtgV/sdzytUZ4p5dleEabxtP9EA6hVSzh7Zg3lUqF+6A+mEvw4caAgxVyjgpXVRbTbXTx9egDDcqVXyI6YYeZYna9hqVxCPBqJpIk1cRhRQZQUqx4obiBcpK+ksYzXcGUHGT2KDoo6j/A9l+ivPhuJEYk/ucliElyGSgum5PloTLEW79TZnomkZQJVE9kXay8/iOCVa8gtE76lYQYV494YCXsA1OamuUybUC7GUoNQczz1RbFiuxb7ETCzXMalNtdWBA0FSSzzc2w5sCeXR4lI1/gvl0WtLq0W5BbXTda5MybC5ua66FsJtefqjWLUyNCx93QX7cNDsaFjZtJeF53Ah+bYsD0HC4vzKNFubFvWR7DWrZeqWOe0wq/+/d/O5ysurp3ZwNnlDcymKb7z/XcR8788wPkLF/H2Jz+LP/q3f4hBpy8UK5fGzi/N42TYxZ3796VAXGot4Stf/lv4oz/8qjgTGbcXrr8gy46+/4MfSC3HD2ZUTtV++OGHGA2HuHD+PJBHuHTxHJZX19AfjPCNv/oWjvYOYELFtfPn0SiV4BgaHItwkEapiSY0YCQ1TWmKsxYYUwPKtC/7GRNpBcxmU2m88wIyEPCmiNg6U4XlpGGxFyOscFpAoJhUd85h2Ry1egOt+UW45bLURNzd6U9DVOeaePETbyGvlfDO9sd4dLKHKYW8sxBzuY6t8hyW3ArMhCMmY2FsqXRnOTTyR0X/0LaESQ2mIfrtLtonbaGxyQoyGdPp/Amb+1y8U6j/acyNBvfUsNXhyWQHmbzh0AdyTcZ9XNfE8lILC4stHBwc4vH2HjTVklqXcrlKxcLm6jwqpo5xu1sM3cpkQLHAh8t1WZMTLVisx4RMyQR6UzHPxj13bjbLVZTooEQRNEzCyjyXY1I5cUI4ebpjhaSKZL5nWe90vR1habH3gU5HBpPqEbZ5gFjTEVC/qnHkJ0XqR7BMF7Mkx5TbCYZjzCjIyIHheIzJmE7J4VxXGtfE22XbwkKziXprrpi34/hQHAnbzQzEa01WkpCavAITAqVcpmGKKuXNt97E8cGhkCfr62sY9HpiN2x8j7pdgbXHgwFOxiNsHx7I6NHC4iKWFudlvyuDP1n6RqUGPddwZn0Dyqtf+UK+VS1hyTaxXJ9DrdLEk/0OYiVDf9rDxes38Ppbv4Q/+Oq/x8nhieyReOn6VSwsz2PvcA/3Hj+UNsDqyga++Pkv4E/+3R/JgfMW3rx5U2q67//g+yJU5bV9/dVXBWp+9OEH6Pf7uHThgpAXN29cxcLCksDLv/rLb+Fg/1Dm6i6dOye9kvGgD00hBPBEPErFieG5MorfG/SRawYyUsgp9z+OxVirlTJG45GMwLBPKLN9SiGTCmeJFMVh4EsdwO1csn6O0l6VPb1EnGJ5ZR3VZkMGYNmSKKYnVNTn5nH1xZegeh4+3t1FN5hgHPhSp85GY7jc9EzpUQbMlaqoOSVoWSYKBq6yoENXGlVZbMR5xdF4IpvCxIJiZr6pBA6ujqNinXs1xSniRHSUHHfaXF8V0S7V751Ov1jBl0TIsggrKwtYXl5AtzfA3t4x8lw/nUtTMFd3sbhAWD/CvTv3RdaXSG+VQqBizRxrStbCwmTSIU6b3CSzMjVDybGxPDeHlUYDS2wfEc5zLClm344wt9h8fLqZAVmcFsOfbPec7kkpFviQrCqmT0QOwczP5nOUInNdTJhpaxVpKfRpl1EqpcVxp4ehP4VbrQg0JTPOoeH11XVcOHNO2hicLiHzPfXHMtDKUSwGXF4vQkfu/iGCYflBeRo33jEhsNamzHEyHMukBcsgMspFj+60LCDLaZuIFQVdipq9Ej64c1uWe50/c04Y+2INYeF0nBapOB7OrG9C+e/+0d/Lv/zay1h0WTcRmqmYBonAn4POEfbHI3iLy9jtDzEYjBFNpnjl6lVc2FzDx3duYXt3R2Raqxsb+KVPvI3/70//DIP+QCL49evXwfV+LFpJJhArf/rtT2HnyRPcvvWR7LykrpDji1cuncPS0gpOTrr41je/h/3DIzGCt9/+JYlgfK/eybH0f5iq51pN3Hz5RZHkUC/qz2JZRMolpNIuYOGS55j4Y6HYC11iXBiTbASwBFrEyQwJ9Zh0wlkqOyFJs5umJhGP+yC9Whk2WwmeIwQM1w5CNXDu0mXYlTq2D44wCSOZL6Rjc1V7MB0hCX3E4zFWGy0JaHWvBCWO8fTpEwwnA6mHyNYOWbdNfAxGY1l5wfYCBcWUVsls43B0WiepIizgpMDmxoZMm7Mtw9GT4ZATGAls20AST2EIWaQIydJuj4QwYnKxDAUry3XpSz54+ATf/8G7Rc9L1uIVTifBSYoz1r3F1i/ZbcK9kmmx94YIvGRycNjCYq2MjWYTS40qGpxnNDQZClYyUiKFYJkOJjIw9uhO1SrSxVOYaYo1d8x2dAhmulmSYRIn6McpqmvL8MpV9CkciDNojoMJ19bvH6I3Ggj8K9suKo6LMxtbWF1cFrE5R4gGva60m/g7PrMfG+eMuhJcin0OXLmQZcVuFwYaEnFcFEziqRiHKkTlDEBcMOUHU8mE9aVFhEou0yGq7eDewweyuMpUNOxubyPJi5UVzPhcrPW5tz+DZm0Oytf+73+Zn5WNXSkyy0BIvM1ufMxol+Hj9gn+860PsR0E0EwLZcPC6xev4uraKj567x0cnxxBMQxsXbyImy+9hP/0x38qEiI2wgkvuVbvu9/9rmjsmIo/+clP4uGDh3h4/7443ZXLF4Sav3blAmqVOg4OO/jhj97BwdGJXPzP/crnpeVw984tHO3voV6poOp6oom7dv2qUNYf3KZOLsXW1hmBcMMBR19SDAd9yXAyW8WCP+O+DyrlWR86p3XASIZKucqARATrmyjyYekQ7O46ZaktnFqlmHawLS5age46WN7awvFogof7e0g4NuK4qDoltLwyTNk7F8sey6phI48iJLMQNddFybNFAcOVgvtPnmAWF4Y2DTlCxWHJQGAeBcuBPxWZF1lMWY+XZhIMzp89LwQQ1f+t5gJq9Xqx5i7n8zSUyo4QFUEQod0eot3uS8CxDGB9rYV6o4yP7z7CD3/4vtRxdABmUSKFYk356V5iNoRJnz/XXlJNUmgseS0Vvp8OVBwDC40q1lp1LDcbwuQ6nPiXRnKxtIgi6GK93+m6QlnNx2kTOj0rBVPel+M4lFCHqYJI0eAuLsjfDDje2ZfyIWa0Yv2XpQLbk8kUDcuFqxjFol/urWFP1KBKhlPyBWtMxpR/v4IliiKLlU43l0mvj+NVfBfK1zjZL+I2If/YD+QeGon4mirHQHTVXFyAV6kiZbuk5OHRo23MN1vQcwW3P/wIvUEXust9PmRELXzh07+Mtz/xS1C+9//+67xKLG1o+BmV1SfHMOMQlxaXsbmwiplh4T9/9CG+fve2MIU1y8TnXnwR11bWcOud93DcPhY28eoLL+LsufOytYnwjtGCf6yDUfkn774jfw+ARerbn3obDx88wKP7D8XpLl8mu5Tj5o1rKLNNsH+C737/Rzg87ki0/fTnPoPRaIBHj+7jcG8PayvL8vcBqOu8eP6cTG2/98EH6A9HuHTpMkpOCe2jY+mHkeql8NQPJpLlRPtAmMkGp26DphaQ1qfsLKDgmoJXRr4I9bKHYDKRMRbLdlAj9K41oJgOZoz6jRpKq0uSpQhteDOEAs9y1EolGVuRhU7cQtyYR4n1CUdgyOvnKWrlEiqage7eHiaEx2qGKEtxMh5jV0b9KSL2pN4j9JxOWZcSTFP8baFRr8sgJyM1a7CF+XmsrCzLaxNiUgzOrExGktmBfcAp/0DMzIfrUDygYPfpAe7efSAidcKt8TQo1jXQ8WSGrFCw0Gpl6rpYBiaMa0Gp8wqScWWvLRVYWbIMtKolLDbqmKfEruSg4liw2KOjFI/7VgpqpeBX5G8TsJyjIxXrulyqzwAAIABJREFU07ljRzKuqsOpNqBV6xKQOoeEyRkc1uphMQfIxvO020eDe1g5d2c5SCjPYq/yFN5ycpxlhWRrFPWbLEKSzV8U6JN5LXZ6Jly4Kwxrce48Lt5fWUbLc1YgmY6BULF01DkO5HnCiDLIs39t5xp2Hj4QWGm6JpySK8HkjVdfw2c/8xkoP/yD3889LoNJgP/nRz/G7XYbG+US1j0XV9c2ZN3dzniGr73zY85QY87T8Ssvv4RLi0v46fffwXGnQ8yCl26+ipWlVXzjG38t4lD2vG7efFFO7iMqtmehMDmf+vSn8OD+fdz/+B6m0wkuX7ookOfKlYsoeYXT/eDH7+KQdCwUGW+nmkWcbn8Pm5trQrtSxsNBxs6gh5/duYPBxMeVy1dlhu7hx/dFotZaWsBwMsJw1JP9m4SlnKXjzS+2DKuy00Umw+NYtKACP5MIzRob30fotzui6C+7HurlOVRay8jmmjgwFXT0TPR4dW5ztkzY7Oc4JsIsFXhO5tROMlxf3sCCZSMm9je5xYjyohxVKjG6HUSjAXQtg2rrGKrA3f1DdAdjmXYY9CcYjQKMxlOpQ+kAzIBs2nJ+jMof1g/MJKw/Fvm3DRyqTAqJlHBNrLc4S0ai45QF5nMO9vfxdOepjPGQ+RuOJpL9WX+THSymxovV57Jz5XQbFtU5xV/KKYTHsoCKHfmCuISW55Lp+fcoGtUyVlp1rDJI2bIv7lSXWyytkr4e78epK8qKD0IyNs8B2JUGlFIFYQaZeEDGreELmMVU2rQRTKaIRmM0XBcWGV6uLuRrsG8nOlECE0NImkJ/WwQuWS5LwobspayUYJZPpGVBFpcZ+dnEBBluGRs63d5MmCqrI0o25paXYFY8TOOZ2LfBc48z+N0etDzDJ956U6ZPeI4stUjWKO9/7fdzM83x8XiKf/Xd7+IwmOG///Sn0OKq4pDN3Rh3jrr4Hvf4ZRHWai4+deUSrq6uob13jHavK6MtFy5cQblclaWg3OxMuRKdjjeHs0ic1CV8+MxnPi3Dffxk4X/l0gXYto4rly6KTGln7xA/efd9nLR7QuF//nOfRbfbxuNHD3B0sCfT7Vzt4JiGzCcddU7w4f178IMQV69cgxLneHD7Y7SaTTTnWzg8PsTR8QE2N9bFQfb3dk7nyVoiOWM2ZW+PF5KQlNkgiQI0SmW0Dw6FFubfVSBMooQsNhyEcw34q030y5wWLmFrfhEOo38Uw1Co74dMPTiaDidOsFmuosreVhTCsY1TKKOgxKn3IEA8HiKPplCogplvYKAq6I58PH16hO3H++j3SbIw23FrcrGvY45qknpVpjNkFMf3BcLPNZtYXV1Do9EQJ2CWZCQvlzy4MpPIbMA/lgFhjzkVwvvAv7Z0eHIirByV/AxCP3e4YkW6kB1cPiUrGQhDM/la9Jy6UTTUhQnkoCpdlAM7Gbz/n6n3irE8Tc/7npPzOXWq6lTuqq7qnCaHnU3cRIrSiqSXpASJBgSnS9/ZvnCABQM24CvDF4Ikw7BhyEEQLMmguEtyuXk4u7NpQs/0TOfq7kpdOZ2cjd/znZplLwoz21Pp/M8X3vd5n5CMa7KQ0+xE2Sp2lPuZNOMHBuloLFFys6jZcMiBMAoObs/Z0pji+bJ60YT293e8+KemK+oOYlrb2Far2rQ+MU8Jh8IAMbTt1THno2Rmvtt3KYoEjfcadBtSefAqDUhx2J78xhEfwlbih2FjyNbo4q0JjSuhKsZTlMO5jMYqk8qOFy0ipoxEGT+ey6t5dKpEv6c/+eM/tvaRvhI1DnPgyM//1f8+THf6etZu6Z/+4Pvardf0X/7Df6jZFNN3SpqITpN5/Tf/+v9VbdjTcrmoz69cUJESbRizpR5X6Mz8nMuOOx9/oo31DYMm167eMFx/78F9P1T6ra997ev68IMP9GR11Qv96pXLKuYzun6NTZfXo6fr+vkvfuUehE38la98RSfHB3r08IG2n2/q1q3rfuGUrSvLy3qyua4P736qeqOlq1euq1tvuXSdm5lVeWJcm1sbDj65fGHFi+/ZxhPlCzlNjE/o6Bhw6MQ28vzBfarVaGjIEDWXsyL5+ca6etDKzJ+T2siPKhMarszppJTSMJnU7NSMVe6ZaELFVF5DIO1G00heJZXS5y5c1AImNof7alSPrNNieDoxXvZ8q1+vKdrrqKeeDoZdHQz7qrba2tzYdSxWo9HTyXFdp9W64X161EplQnNzM+47q1Zu4+OCXULHNm/nzy87KckUL+hLhLckEyrmC96AlGWAL4x76A2B2uvNlh4/WdXHH39sFzSuLf7HCADDH9YgUD63wJl3JsCO8wzo88z8CayUMOpETBo1OsiAGlsMAI4SaPn0hKYnx62GYAzFED/4a0IxC4oFi5YLReUmZjSIJXV8cmgpD5zU00ZL+0cAVm11qCCgiyUT2j060oYZPA23Efjl+GYyFS0ANpDkAwrNLY3oltIY6htmyMGnhtdn8yheAxl8CGddAkfNE4WyGCU/IRJRCSFwNqt+tK8sFLBMVlEAr0RCf/i7f0cpnm+7rWQ2eIlG/pf/+X8cvj6/KCTsP35wV+/e/UQXpqb18vK8Ls9OKBJJ6jRX1n/2L/8fHXc7emVxUb/3+huaiCYMDADHdjt1Q+oYvKC2gBbGLYLoD9QSSTyzNIbNr7/2hn7x61/q2dNnplpdvXJF5bGibt647k13/9GqfvbzsOnKE5P63FtveTby6OF9Hezt6OWXX/SJvrgwp/OLS7r3+JFu3/3Uv/+1azd88j26/1BLi0v+eSgj8O6/cumSgYa1zWdKoZyemDCJGIj/0oWLVjXs7++6BC3mslaBb6w9M+maEJVOrWXGCK12JxFXZyyr7nhO0UJelXOLKuI5aeL10MASQR8020tjY/rmS6/oWqGk+OmJhu2Gk3Q4XnEL89CfvoLeslPXXqfubDpsCvZ3gfv3dVpFp4gGDJ6jbBFwYeW8zi0Gxy+in55v7apeg+pVd3nGQTI7N++Zksss1NPctKmURynMJFHM809I6PBuKSsfPHqo9957z44BZ4ayLGbD5dxszM8U940Ba4lDlc0WeseeRwPmJYJWRkKopEMfPfsmYCWqbDKhEgcf5TGkdW49p+IEEjTQPxuGHAj61+Ywrngmp6PDA83NThnxPqo1tH9cVZ+8vZ3dYF8BcWI4dG+6sbmp2mnVpTeglInw0O8IeGFToKa3sh6r5CDbMYmb0j+ZNEl6SHnea5sgwMiEmyyKB0uppGqtqQabMhWqHcAtWgeEwbw/HNznp2f0tc9/3qcUCHkiD6kiqsjv/od/f/gP3vqizhfH1YkMtYZ8p9nUZDqmxYmC4sm8NiMJ/Vf/5l+bynR5bEyfO7+i2WzOw9MsspZkxPIWNBatBvB76CUQgdILYE7ELIgXhH/+2vq6uZg0owAA+VzWmw7yMeEOv/zVB6b4jFemdevWi2azPF19pIO9Xb326ktqNuouR5cWz+n2nTu6c++ee7Pr12/p9KhqQxhI2VCbdnafq1Y9Cf+/1dbW8w37QhZKBXubnB6f6NLFizo+Qpi7pXQq4f5vbKygjY1n2trc0uHOsVrVQN61ZAXoPC41Y1IvGVc8X1B2YlzlypTy42O+/Y46TZ22G5rO5/X7r31Ob8wvKk9yKb4xPUyUeurglLW7o1gPvmBUw4S032tqp1F1D3N63DDTBMLCIad6s+MxQhbriBl8MGf975RjuDpzc+2AiG5uuLy9ePGSXd7oNS3sxTioA+IYMghAK+E3okPkfQJEefL0iT744EMn+4RslFiQwXhGBc0qoh4SLM+6QlkI9E7ZCXPGBAMPwinUgtzKAIXJciGzwA5ikYilNbBcAK0Y9MOuwbAIEgQbsJDLOnRz/7SpWrtnr8/rVy7Zn3Vrd1+Hpw31I1GdnhzZ74W5pkEQrB+Oj93v8f5C2aICiCfoudNmGfH7ogTgRqOPL5fK2t3edl9GCby389zgTwziBJpBlO5YTMTiVplDxji2g1nLCUuFQs4OBuMTZeE5RJVzZWVZF+bPWeFvelkha5VJZPpbXxm+Mregr65c1crklMYyGSU8rQdVGmiQyOjj3UP9T3/1l2r0u7o2Ma7LKGMbTdfv+IAk47DM40pmMtYrZXNFWzNwknDj8WYBS3PSntl0hxfbs0o8nc3o5vXrZv3f+fS+PvzoEyOJS8sXNFGByrTvDXF0sKcXbt6w5+PLt25qfm5WH9z+UPcfPbIs//qNWzrYP7QDM9lzLLCNdcJM6rp546ZJqhsba57tkZqKKJc35+rVK37g9H/MuaZmKrZ6INMORcTW2oFODgN6SI9CiUP5BGKJtoufjTcoYxJu1xhJO6m4+sm46/sv3XxRb166qtmxMdvIU75QqbSODrX37Kk6J0eKDdtK5ZLq5BM6HvbsHnZ0WNXpCc5aHR0enloXx49FNZ7OQNBmA6atLCgUSIWNml+JPeLB/oGfO9xX+mBKamB/rpxgk9e1dUarzVxyBOn3+lpfW9cndyjX659ZqXPLMfvk+/X9ehP+OjN8AJ7s7iyX+NwobDrGA4bqE/TNUsfjAsYMo5w7QJdR+ik9IARtSs+JclHlUsGbb2qy7Fv0sN7V4cmpTg73deXCstNj7z9+oofPNpRmrQEqjZVGAt2IiebQtcj567ba2t567gOX2xwpGOMGUlnnz53TweGRb+hzC4v6+KOPHCeN+9rqw/saz2eV5mZCs8eNnYgpmc0rT2tShdLX1+b2dvANTYX3H64m3Ez8a2ANwaqCSoarQDSdVCKTUCT7h18fzmYLeqUyp8l40oPNHPbg2YRPp+NaS/d29vTr5899zX710kW9cX5J6T7GP4grQbxO7FBFQ262th2eYnbkKhSKdtsqUZujfYOEbBu3vuF8FgfCVHLC2aQbm9vaOzjW+MSUqT9Gk0abE+0TNm70eF/+4lumQ9359I5Wnz7zqQ1l7fnOrhUMjA842Z89eeJ+5tYNYrFqNgYlyZNDAZtuBu/kVm+srzmOi2Z3bnHOotTHzx7r6bM1rT/d09EBDTjgAc7QA/tp2ibPBOV4KONsgYD4PqYhJyOQdzypiXxec5OTWl5c1PLysmbnZzU5MS507W2UG8f7ateOGP8pVs6rHpdOak3t7x+rWm2retpy+XhyWg125FgS8hENjA/6oDg2FomQBgvQYm+SLqZLNTNYLl26pKmpisspe++PctXoU7AugPlCT8gM9dNP7poyZrEpAmkLVEOuNxYeqFG4t0ADodfx7DlUT07rBiBgt/D+cjNgNw4TBPU6NyGlNWWcB/DchqyVEQ8T8AUNJAcf5efC7KQDQ6LpvFafrml7c13nZqe0vLSozZ19rW/vKQGrJE2JlzV4R69PDc6smJgs1sz+zo7lVwy6C8Wi2v2+R0xXrl3T02fPfFAsrazopz99VxdXzuvG5Uv6+P33DPxk4jIiad0gvWkur2ShaK8V7vLN7U3jAawjbtvFc/O6sLQURMBR5E895fBtvXzRsWam/hX+4e8PJ9JZ/a2XXlcmEtH+/raOm9TLB8IpCUOVdiSmk95ApchA33r5JX352mWNJZNq11tOren0oFM1TKilIbb3oX0B+WjbT94CQYbK8bjDF0MdXLIrGKWQZ1DEbdWb9pq4cOma1rZ29GiVDTXQ8+1te3e0GlUtLy7orTde8QyIZhdeZ6PVdhm7urauR6urlvczX3m6+thlx62bN0NO9eamuXHw8za3Nn37IaJdXX2kw8N9lcaKWr5Awmxcdx/f19ONdW083dX+Tl2tTvAIgWMYI6WiR4/TVxwvS8rrfld9RLaMdqMxZaJpJTEDSkCeDm7L+LhMjk/o3Ny8lpfOafncvCbGcooNKb/7GqZj6sYjJn4/W9tUrYqnaFObm9sGfQKDgmF+R8lUUDkH4C0Qop0rYJflYI8Q5EU1o5yAKxDMJ3CzGjEx+H2CU3HYOOtrG/rlu6hCDoI5MLsIe/EWN33Pzw1Nn41d0ynfaPsEfQxCxPDh8anq7Zb/nQ3O6IhNB/mAA5nfhYOA8bvtHTwnG0l+8OhGz8dcMBrReCmp69cuan75kh4/WdPx3o4WZipaWVrUw9Vn2tzZU9T2/aFcDTSzqH9mBrEoNDbJBAM2ICOQiYlJl4TcnDh7vf/hB0qlc5pfWtbb7/y1K6hLy+f18a9/pcXpSUVALUcOzVRyRG2x6eqtjqVaUPoYCXBoTxXLWsYUmFiBKChoR53oQI1eWxeuX9bcwoKR90j6W393ODNW0jdef03jOGYNBzpCAoLcYRCxO9j67q6e7W6pPOzrj998RZ+/ckFlaGMK1gEslgSDU+BZ/EhgolNiEMDQCdYLGNECBPCgG7W6B+jcRJzIi+dXtHh+OViX1RtOAr145YYGkaT+9Nt/qb3DwE3Ebg6pyRuvvKA3XrhJsLna1ZqymYwtDyLplLqxqGttHgjW8Gtra4bGp6anDYevPnvif0f8yq3Hm37j6jXbrZ0cHmhycvw3m+7RPT18sqqnj9Z1tFfTYIgtBHtrqASzHqzSkxENkrD7E+DTatlqoWcLPMhQvi1iDFzxdwlqZG6/TDylbApAZ1zLy0u6cHFZ84tzSheS8JY9L3v6dN3eKESPIfo9PDh0iQ4gBDiB2NabDjDbA2u6JWhOI1X3KEWIr4FOxjYkPPHCRRzYznn+yIbj77Dc4Ca6f/eB3v3ZL3TgTUffFWZrbEreQzYaTsZUBGxYwAVkMtwc1nUyiqg1dFwjCltm7AcXPVyXU0ZIj04DrY3SFBqcXR9Ged/0fOTZA6yMF4lnvqyLV29ofWtb+1tbWlmY9aH7yd0H2ni+pza3pjdXoJEhYoZoAPcyjyo/l7cg2sTmeMKINmsJFtDLr76un//iF3bpHp+e0q8/+FAvXr9mAsbDjz/W/OS4xx0YB5ufE49bWDtEt0cfnIipVj81F3hna1tzpXFVCNtpdz2awdy4l47puNPQzPkFXbxy2f1mJP2tvz10yH0ur3wsoZmpioMcSiX8+5M6RXn89JGq9Zr4L79/44peW15UIQn6kw2JoTHMYZzbhK5TfWoSi6sCjMxNY/h2ZBSD2Q0bAYk85SWRRTduvmBo91e//LXJrd/43W/q8vUX9W/+9M9159MHLmlAsyK9tl68flmL5KRv76i2uxdSWUhqqUxq6foVdeJRG/2YymQ+ac+34NrGmj64fduSC4xG6eF4r65fuaZH9+46AXZmeloLi3OoQXX30T093Xim+klNgzaK9J72D05Ur7Yc/ojAsZMcKJKJKZ1IeFzRoLknUSiCAVDQ8Q2jcPB40z1etulNYgAhN24wCpAiV8prAhh9tqLZOZyYi27+2XzMOBGybmysW18H9A/iCxIJeuhZ2Sj5hpPeVgKC7c/vEOK7LKQFyUMtnUo6Z4/vUSrk3d9OVaY1MT7pnu7Xv3xPx4dH7uPSyZRLWg/E+wO7GAMYcHMza2MTAsWDEFJtwOzhnxy2KBIgMTsii6WRwrmsoZ29Q2vnmu2u2lQ4WC34NYSMV8pNVFyzlaJefuGG5hZXtLWzp4Od57qwOKfp8bI+/OiOnu8cqI1PZ7fn5w9RGcdvUERHWHV7XjO5dNpjAbxyoMvBQOKZ3bx5S7/81XuanKzYSOju/ft64cZ1TZbLWnv0yNzSQadlEbWV79gzxuKK5fOWa9FWgBeQx7G7+Vxj6bR1lAPUHFDOIn1Ve22lxkhcmtU5QK1sSpHsH31jiC44MuBcjgeTTvVU8AmR8JtEnBV1+OJwqN9ig4yXlSeYIVM0GpPMYe6T0ADxZTKqWApnrkSIRxpF5trtPuTaBlU1DsFtZPInLhEq0zOWZ9y/e88gype++tu6cO0F/ds//QudNtqaqsyYQnWyv6Nes6qbC/Oai6d0+nxHLdyHySmbGNPV119RtjKh027b5GcsIRwCEY2o1qjrk3ufeDjOA9va3vbM7/LFS3p4956a1VPNz0zr3OKCS8RPHt31pmvVW8olsuq1pefP93R6UvfCAG3LV3KanB73sP75xo7WN3bVcu5FPIQhcu8Pu7gPKJWBWwio1NWQ29IbD0ifskg2SEomI6pMjhltnZ6e8e1PxQDay6ajfKd/nJqoGFVkBgmTJgQthohdvh/vo93d3I0Emhe9NjM1g1h24hoGtkoirkwaTmjeSB6Edd7vYNKDymAk9o1Fbanv6DM8YTIEc2Q8TuCPuZud0INDrwO9tu9op224HioVNgs7e0eq1ts6rZNiG5KcXPlQykUZsAfC+bnpCb1w87rGJme0trmtQZs4aywCs/rg9h1tbO1684LiFDI5nTu3YKI7s0Eb5NZrtusA1OC1gkwSDwagwvOYnKhYVQBlEUbNyemJmUfMFZEG9RmHtJp+/eQh0Kv34jFlymWlikW3SyhV5mfnPFoiDLB6fKr1Z8+M6tKKkGVx+dpVvfjyiyan+8Zc+vd/b5jOlMw8IRa26VsDR6ye02TcdI9iRC8Mo/qD2XO6hhfJSc3emAw6IUuz2cSDdd8SrNBjhEpyAwIqMCMByRrx19pnvpTYhw8jiifT9qrY29+zSekrb3xe6VJFP3r75ypNzmrx3JIf4v07H6l2uKu3bl3XDH3Zg0ceaGNKmiwVdf21V1Q+N2cWOtIVSllKK5+kUWl9/akTf9gO+8fHPv3mZucsNWpUq5qf5URacIn36eP7Wl17YhfraC+m+DCpo+OqGQmZRFy3rl3Q1evnNT83oWI6rd2dY737/id6tLano1P62pYi0WB3hwUAP8se+E1KKsdsmuXAxmQOFCQxQ01PTeqFF25pZnbGJz99MXbqwPh24RoOVZmsuKxCsUGZxh3B62SzjY0VDShww9GzBtg+hFby4TjkVltVhu29YMZjd+a/EdSIFya55EDlZ0my/DvjBVvZJRMmbgPrM5KgWnJVM2or6OdxjKbKYON5nkf/iyaxL992WM0zesCTk8+BtREyzgcemp+fn9X1a1cVzeS1ubPjccv5+SnzWu/cva+d/WPHVyOiZS42PjZuEJDFb6YLLBeG4dRONhwKABNzOC4DBMasC4++MqgzOsFUl3dmxFIJ2T1DDeBmApBB9+PSGR93+CQHGaqG5+sbNuVlHv3o8ao3MM/a8rC5WX3jG9/Q7OyMPv30riIv/4N/b1gihHCY0JPjQ+12ScrhFw2LxfHsI7j4UjytP1m+oqWuNB5NWPrAYPN4d9tJKscnJ+o1GgFNo+fj9uN9dsRRSol8RlEgc9+GwRSU28gwM2yHXtdGoOlMXitXb6nWj+j23ceKJLN+o0kuXVmcV7zTVKd2ohQppDyU3tB8OXq6qaVFpcfGtH98pNppzTJ8Bt6gjkHbtK96o2qJCkJYxt3Yth3s73uuw+JZOL8gpaL66MGnevTkidZWN9VtdBUdJKzzgvC6vDCt3/7S65qfKahcgOZU0nCQ0O2H67r9cEsf3191bhkBHgynYOpzS7QBitoU8HEDVTwfJ5NiNY4ANBbRwvysbt26qfL4mG8Ae/h3QBfxSQkGr7BgeCZsOjYl6CCDfhbWNHYBGOWcHBs8su2EoG/1XeIRroFVITIqiMMhQw4s7rN9qUyKhUjfyeA8anif700pbOsIQimzaRMJvBmR6wwhEZ/18my6YFgEi4bDhp9jChmi01rNGW6sIQ5m3nfQUx8AQPuZtBbPzdhRGaVBjYy/fkeLs1MGTu49eKzTGhrNaAgxgVycIJ+QkdfQ/E+OMzuYOdBm5PtiZziqgfD78jwBYRhZnKUDWcIDnW2UPoVnDgdVLzrUgNFYIafi5ISaBoAilu1sPVvzYbi7u69HmGmNDjtKWwDDN998UzNzc660Iv/9P/snw63dXe0eHWt1f087zZqaQ97krv0mBjSN9jWMa3EQ0x+v3ND1XF4xIql6XZXGCv5lqX9X7z9St9b0aRAvZvzDnj95qiE2BBwYnBTMHRwiEfxLADRsKJOIqKGhzX9ymLhMzeo55Ucqp9zYhE4JS49Ib730knK9nnaerarXbdpr3zqxTF4dljIxwIWiBn5gvOFhSMtcrduuq906UTRGjxeIxxB9T+s1szr6Dfwse5pfWlA3M9AH9z/R6uMNba4+V6fec59mBfOwry+8/oJ+681bGi9FVMrFbXCDudBRta9f3nmmH/7sPW3v7ihXyHqzw8zADRuUNxHDmSymw+MTtRB9cnuA2Cni/LaV5XO6sLIyYoEEYASGCH0Zix66EhuLWRtzxEQ86b6PTRckVMzRMFaqebMDltDPsagxh5pfWPBiWV1dszWfZTr2GQlQPgsUZTiHhD0tR36QLOCzVGBYL9yEkwRhZjLmWoZ0n0Dhcgk9kLmGHpjjfmxvlYj7Qso6SA8sTrIP2aAcRZj3QtWiV8QUa2Zh3uJkKpNuu2nxLgAcYw1K1VJhzDaIgYkDZBJRljEC78foEGGTgd56SD8S4/oQJDXY5kkRl4I8W258KgVeO+i3VQiAPVjtddtG4Tv9tkMzkbrR546PlXR8gAK/Z1DpwepTh+tQbeA3SsnM7A4n83whq8jb7/18SGmGqc9Jq6X92om29vYNAx+dVHXYrOmIurxR1/lkXl9fuqRiq6VKOqHG6VGIJmJ204vq6b1HKk9OqDAzpWE2oUw0rs7OvgZ7R9aVcdNhVut6174UwU2qHxuqD8PDpWdC8VROvWJJ+zTUE5PKlid8K9A3TcD2j8bVq56amOz8AShn6bxnJ4lsQZt7+2qy+NIM6EPDz0lWOz3Q6sOP1OvXfUpjm2exa5qFlVR6mHQ6Z6ZU0OHgRLcf3dXj++vaeLytXh12Tcr+HYlkTF/74st686ULGi/GlcFJmRIOJsYwpR/9/L5++LPbhqhXlhdVLkMWCL4jCGo5QblpQHN5U0hHQhnOG53JJDU5UbTrMG7WoIpU+OQFOlSEDUq2Awm2jZrV97aib3edkHOmHwyAXT9kF3gWF0rskIRLSEboytQsAAAgAElEQVRX28inhkRCUW0g0QkOWMF3NAg9HTriGOsQaE+PHwSuwF0RU8oY+FNNxEFpDV6hxaQMxhw4/1nWOaMjPg/whqy6KrQ4G+kC8ACq9Dyi4hZ0SOXEuMYqFZMQqAY4EBbm5owHfHz7IzOExscrti3EC4b5IH1luI1DZp75kiN1ADMzB0WOxLpnIZE2UvKL5nMHmhgbc0gNmRtBXEuxF3IgKH0ZC0E2PzfPuGfMdnsQNzhgcD549mxdmVxRM/PndPf+A+cQMvBkHb7++quK/G//8v8Y4rVOkMTY+KSpXE4EA31pd1XvtHTabmr/6EDd3SMlMRg6PVY5lVDaaBOD8Lhqe0c62D3U0o0r6uOajLFrd6je4Ymq27tKFTLKzUwaoHCT3h3oeO/AmyKWjqvRYgPhF0BfHNFpKq59ABkiqMYnzanjZOo2mhrHOXkwcOwtv61TM/HD58sjMT3d3NI+AE0Sm3jEiX2lEzGVC2kl1FC/W1e32VanCaDQVS9JHyvbbU8UJnX+4kUdDau68/ieHt5/prUHm2pXKX2yanvhxvWVz9/US9fmNJZPKl/ENDacmv1+Qt/+4W394oOHevP1V/V73/wdzc/OBFMls+p7oXzK5u25AthEucbBEX5Xhrh8hMAObjX+nKXb2nnLSuwwNjBQ4sB5LEFCuk5YP8Flm5ObxWVAaxRIzwLiWQPAhPAZeJLha4y20qtwupvITMkYjJ74jkHOw98FSwf+Divyo8N9zw/z5FqMYo/5vZKJjF+f7f0MoDXtugyPlgG2QyF9C4d8wVqzqfWtLceKJXNZJfO5UNr1uyZwVyZQT0T06MEjI8hEm+3vH+jx6pNACPdxEVzK7PbGehup1s/cyoJ1Nc86lMOO4ByZJfGf+BkM5588eeoXTCWGPQiVG+Mp9nGn0zI/l0E4eQhVqGiplHZ297T1fEcTk1OaXTinH//kbbW7aDWbLsm/8fWvKfKNP/hbdLuWkU+OT6qQLypfKNrXknzmfLGoaCbp2dvO2prWbn+kWKuhaK2qLPOoXph/1Kt1w8VXbt20GSynTTYat/EqV+/M+XOKjxcDyxun2+5Qz3e2NTZTUaaQD4sHqtjIkPM4Lh1gN9DtKIL1WQ+4OtiYTZTK6jQbZsIDvoDA+RSljOr1TdFhbpfMEv/Us4OZgSF1NV/JKJ+C2tNX8xTToo7asa5q7aY6LezKE7p8/arq0bbuPH6oB/fW9OzBhroNSkRCRXpKpyL66hde1OsvLKuYx64tbU4fPppY4f3pd3+p9e1T/f0//AP9nd/5mqF5W5aPeiJQNG42bzT7LYbVzLNhgRvBG/mGnM2v/N9HniLBsDV8eB+5f8GgFl1Y4ES6V3FpGDYt3zskEIQyj7kbJab9P73Bg7jFVnpeiMG2AfExoljP7ABbnC3IRsVNm2fbNSF9Yx1mR0dTDq8Msce++Vn6GAChwO52PCoCbYbPSOIPpWKr0bQJqxNZ6w3t7O761sIrtIVZMM5kmbQ3Jga8yXjKISodG+gmPHfb3tnz1zK3o08O4lg/FZeVJm+PklM5YULZy2ETsjc4CD3LkzQ5jkdlwmwVAy+U2WnCaQiiGQEyJFJpqMmxks4vLYTIsnjcQODh4ZGtR+AO//VP37GNyHEVw6OSvvxbX1Lk2ms3hv1GyyaYZce8dr2BsumsysWyZzJk06Ed6tVqitXrGk8kVRhK6ZO6hs2O6V4kjFabTRuwwD73XIYHjWyj01Zuoqw+pQ7s8WRWg3Zfx626cvMVxdOBFcELrx4fa5/esttUt5RTkwC+3lA9suqSaZ0/t6jy+ISBF/wObRTD1x0dG1rHM/Hp+obrbQ4P65dgx2OM1K1rcSqlSiGhDKd/lyUYVT+hIDxlxtSoqzJb0WG3qk8erurh/S2tP9lxr+d+hUUQGeqt127qy2++oHIJQSmwOx4kUT24/0zvvv9A6fy4/vgPf1+vvHQjaN4YimdB+kJ+mRVcFoKGTUfpFzZKsJW3SNQHcrCwCzfVmWkWZQ5fgwnRIOS5/42AjwBSnpVWYUxgkQ4bC+Kz53iAyoEh5NsLC3XHVgU0k0WLjYLnf2xpl1iB2hYQSjZczw7SUKBAVwmQnKxMfNaLBoIEmyZIYAB8qifH7uHgWwbhEBZ+IRWIDc7GQhbF5+5BVsZROYEbd87KAW5XXLzo4YgMo0Q3IQeVw2BoO0J6X8AV96j0kbzLWCrSs1lFLvtaYkfC3/FaMHiqn5zYHXtirKTIsGd3Nr8nlP7ZvJqOcw4uAVbRxCNGsQmoxCRqpjLpAM3jkyMtLa0oVyjqgzsfh9dysG8g5fU3XlNk5cbKsFNv+vZA5Agrm4xoXjhshBTf3CyBqKlf1+bPaaZYUKY3VKHdd2j62Oy0YhMlNWmF+8HygAD3xmnVNzlUKeQuKHOTPakUTSmCBws5ctNAryBMCUdOtYddPT/c1+rJvjRZUnl6Jih5R804A1BGEaQHpTKAFNgAYIgaTn0Qug8++sTjDAyEQOvo3VJx4q4iujgV01QejRe9TlqxRFoDesqI1GiFGy8/XtRu81gP17b06MG2Np7tBhoRvYpviYEunl/UV7/4ui6tkOvA8FU62j10FvnhaVNXbt7Sl77ylmbmpqwjRM0dCOAMbkNZGExWXbR5sRuGcF/1G0MDABJry5xKNLIZ8CYNAZue8Y1KTP4dpPEswMXenzz70edwKPEz3MuM+I4usc42nPmYZAKEDcdqDik/I5s8ykbfcENXFmwQKFZ8LmVtvVY1DxKuJ9UPli34SzImAKk2Ol2t6fBg3zeuaWbOLQdYC3o2QA0nr8awWezYYg/WCgt39ckTHR8d2ent6ODQtDheE+uAyLVYPGlghraodnLiaojNF2Z/EZPRaQNQlXMAcgPTe/I7jU9M6vnmusYAPCbL6rYaHiHx/DjAxyYntbN/pK2dHTtyI5p2vgMgSSqp6YmyrlxY0RQKhf0dnV9aViSZMC+40W7p2camLl25rCtXryqyfHFxCKJUzBd9mnFqwSY4PDjwhkJVzkah+yjFErq6dN7AAOmT6c7QG3WYSWiQy2iQiimXjtnrvnZ8rFw8pRyaJQivXehLQyU6Q0UJfzisumRleOhzmJTORFTdZFSbjWPd3llTZyynF156Vefmz9kCjZlbo9lUldw1Fg0iEaeOgiAWRqf4QLV6x3YHaJ44aQMNfqCF6aJeXspotgQ1K65Wl14QQWPPqFQDj3xEooWcDrsNbewjKdrVwd5JMIVtt9w3gBGA2F1YnNe1yyuaHB/zTdg8rmrQbDu37nNf/oJuvHZLpYmiyxJuQpdZwOqjMi9YFPzGeNX9VNh6RvxYpGe3X9ClhRLSnh7er6HkdOkKGuzbI5SIlNX80u7nLAcLOXCUtPTA3uhnzsyUk6Py0qJUZwpykieC/V44IlyiUglBjqYPgyjN5gPFpleDu8pYA/dv/EKZt7IpDM/zu+JJ02xqZ3dnRI43/8txXc4uTIKWgs4G12uza0ank53ToKJhK0FK0bN1rT55qgOocd2OtZcoXCA8oOnjhuu3Wka3KdnZ0CgtuOnAGzL5gsc225Sy3b5mZ+dsljU9UdLM5Jja9VOb6lKhFEAzswUP6Ne2nluwenjCKKdrJ4BcKunNevHcvJ0QAMuIjqYXXF1f08HxiVafrenKteuamZ1V5PKlC8NcEq/2ADocHR/5NN7d2bUsId3Hv3GobCymHIk7hazqiYH6ACkR7MBZTGHgmEgllMWJKplUSjHlowHBBLWDcQ4MnManHjb6SV1RHo5Hw+ithh5N1KMDbbRrun24paNUVJlcQUuzi7qwuOjTJJGOm3rVRuXQGmjQDmHzhFXQn1EiYmmBmBRhKyWfe5n+UOVcVK+upFUpAP9CFaMsofdsKa6eusOUoqmSlMrruN3RNiHyR1Wd1kkUanhhgfphdAqROB2PWjGON8x4eULpaFTpqLQwt6gvff2rOn9tWfEsrtHcUMHuACLAby4y9Ga/AT1M/gUUsTwmEMA5sILKOSxQmwPhKzKyygseraOejB7MNyC3W+j5rHXrs+hi3vhnZOjwPc5K2BDkyAYCUudnhlv1NyUgO5dDgM3GrUMJh+UB5HZuPJDItWdPvaFm52Z14/oNi0WpPChDYa3we8KGgQP7jFiw02OzRMhbT6fCiIKKgB7dczKvyXDr09d9dkPTWmD6iyV8DW+XUzuIYTHxbG3d8i6U8Rz89dPj0YwxodJYyawYlBJjE5MOAH36dM2oZWVyShvP1jUzWdK56XHVTg4cnAIjB5OrbLGk7f0Dbe0eqDBW1iqsk17PDuZjVH5IeYoFXVhZNGgGtYxef/fwUI/X1/Tk6bpm58+p1mgqcun88rCQDWHlvKhnGxv29jveO1QGRyrC8PpDFeNhOB1JJ7Ter+sY5g9X9jDum82DRY/iwjSfpjJrYm/SNJyQxZYy4TcxkLIRWPhxD4NDz8LWizpY79npkT492dMRAWGxhPL0l7mszs9Ma2lpTsnxjJHJxIBmNhihchPyh9Ow2mhYPQwJl6EsXEQoPZgqvXG5qIlcRLWWtFeFFypNpvrKYGWZHJMS42r34moMIM7SZA9U7bRV7QRjWkCAZrer0+qxxyiJCCTaGZXKFbMzFudmdOvWS7p686YKEzkNY0DwMEJCrlvoy4Jp7cjbIMgBvOFCn2SuCgNcl4HBps5eHqNS0P9/BIeHWySY6HDjOLOBG280RLcVHbcbxkIO7Qj9o70//bWUk8Si0YePgJUR+BJu3fAMoGgZ2rdiPMQWG93Gr/P4WJsb63r6dNU30dL5Rb340svOMARQoQRlfbAmqKK2trf07i9+oY2tLb8+RKWYUsEBHSuN+esI3zCRPRms7v28RgNri25HloC++YfDQD2DVnha0+rjJ7p391OdHhzabJYlxuc7IIaDn59VKmvv8FhPn627AsGvkmyD8WJGM+WiWrUjRVB7k2/ISCyT1dFpTYfVmsdiDx6tGlWdnJrS3PS0bSELKSwAE2EmN40hclbVZkMPV1f1bGNLC+eW/PMi5+cXhtCJCI2wRfT+nk+VQbWp4jCq7EBKYysXi6uYzSiWzejpsKHdZMhwjg5CNBIAiX3tOTyJFRqVUD6xDM8CYPEmh0AJeqoQrRRVMhJVIZU2ZE/vdtLpaBeepRvghL8OFCofi2q+Mq6ZpWml8xnFmOkZVoc9EDwMKUlAr5jrmQyM1MYcuoYq+aTmcz1lI8H75bDOLCqmiURfceDtEoPYkk7qHbW6EGRDVDMBIIw8Iv26mlWoS6BsGP4EBHAYSyuRH9eFy1f1yssva+n8eb/B0XgIyQgAYygrg/wmqAGCri2Ebzj00pZxbLhAyfqstwsQpRdwGBWETWlVwagf4+9Dck6Yp7EpTB4+27yjnjdwLgOIYiOeERmdwTJ29d7ohjfCzw+Sn4AyQlg3hxPSBJ4q9aaebz3Xg/v3bR7loXouq8rUpJZXllUsjvn1AJCQAceBwvfc2d/V+x986ARZ2gX6PscTRwPjBS4klwAbjwhiwDw2JJ45DJyZC/O+j2rkQC9UVF3U+O2uGf/v/ORtHe/vez4MUsqaw6wIUAThYiSW9AY6OW0okYRZkzMuUMgmNJZJqlU/VnTQta8LlEb6ODbpUbXqW299c9PjNRJkySq4vLysfDKlRu3E4S2Xr1xUqTxm0667Dx44xGXlwiU9ePBQkYX5hSGNpJURDFHbLZch+e5QlX5MeezBh1IpEVcpm1WymNdatK29pBxcH3IBR6WKIe/QQo3+Osx3aPhtIhisDizctx9GSO5k08IgIKXFSarprKq82TA08DEEqUOuMRjYrvz8yvxoUQf0LdB9YLGHKOQIdtaed0Gv6llyn4xIU4WsEicH6h/t+iErnlG3G1G8jfgyqtz8VaXHp4OJaa3hfpAylTu0NJZRr76tdv3A8y1KV+8ZhqbZopauvaSbr3xOc/ML1rkxcAzpo4HixgYJmy3MhMKsiElG11l2Zxlv7mUCphcG1Rwi2CKgSbQ8JQxpwwghKDfsxuXbLaCKfuYciHZTHlGzuCkNosRN1A0mrwRjhOhoSuCw4fAFCpA/G47+zUglIwBvuLDxKRPR3t356I5J15gszc5Om76VziQtdwE99gyVn4XyoNnypoUuuLa2boI7pSqsf+iAAGbwVekbqU441ADleG2g0IxZEESTMsVoAiUGG9AEB/vTIKzuqX50qp+9/Y621tZUOzlyoqpV8zBbuNmBbpJpRy0z4i+PT2q8kLc9Q5pH0G2q0wAEJG887fDRVC5nF/HD0xM7gD16tGqknJIT1cz0REWV4pgtBzvtum68cF2zC7PeT4wenq5taLxc0fPn24qMT08PYTKM1Bc+IXlxYz1pdhgPmy4yVCFG/5JRqlTQZmKg3cRQXfqUUaONfAP7aDfFZ03+SLrvnLIR7A2vkxPJJzanNIEVGLAaYcMxiqiqvFXaoF6UIy26PjwT+ZpmS+WxgkrlUmBxpDGXwa2K3GcMQUPoIyWJHZwGHfhfyiWiWp6ZUaLW1OBgV+UUi5LZETVpW51EVrkLL0j5gobqmCw77HM6FuzuO+xVdbp9X4PWkWO5YMgzwC1NTOjWG5/X5ZffUr48MyqBmP+gcg+sDG84m9GOIIkRAELJFvLTw0yNhc8fu2pxdtulCxg9cC4DkhgYFkGyFFy4uGG8Edi8lPg2mQ0czTBPC7cjz4vfBYtxSjIQRjaFS1QTDAJdw6p+RKt4Qo50bmzwMLYYqN6o6eHDx7r94UfW2M3OzGh+bsYenKaMEfYCjYz+DDEpZW2/7/KUjQ7CSDiHgRi4mKTo2tIvoKOglQEZrVv0CmmbvwsgTstqdl4Lc1u0fdgOFstj1u7xkAlFqR4d6eHdu2pjTdgJ9nlUP1hrDCIJ9WMJbe8dKZ0v6tLFy5osZNU8OSBCSe36sQZdwlaC3UQym3FgTH6s7AMY9Hxv/0Abu7u6e/+REf98Oq9JbO5LBROyL15ZscN0FlDu6Eh3P73v8BPrHnNT48Nmva0YgIPr/CDOLA6kKTRqGioflalXJbz8S3ntpKPaS0XUi4RFYr0VYEgkhPx5WZjqwAkTIHLeeD9UOHSUP7YAZz8EZbkLqF7fFKUW0DLSCsizlCYjkIUHF+8PlMRrAs9IO0iFhFfKYziIGLHC5mczIixNU9d2mhrLpnVleVklbk5KodqhRaf0dNw26cqc4kvXdYSwdtgxWov7VzyVUX4sp273WI39Z4r2kBFJrf5Q45PTeuHVN7TywmtKjU1rGEU9zmih7TmPWfujDXeGFp4hju6Nej2X2L65vCOhwQVFQDA6HUH+bDiYOyNmSYD+z2Q8Md92ACg2auX7mVUEQwUrBeQyMYMUfH/QST6fjelNOHJuPrNSt68l9hhGMcMYI3zAwuho6/lz3fnkE5s/cZMunls0i55AEeQ4gQAQd9VB7wVyy7VuwMzxZQOdHJ/Yt4QNC0fTB4nLagA3GokwQglD/K7J3uYCMyxngH5a9SyZ0ZbXH5gB4B3avuFArRphjwmzl3DVJgbZM1ZAKPpKVO5D1PktRylfWF7RfCmnYaPq8NFWHXpax6+lUCopN1ZySToxPWsdJnYPiGAfPF7V+7fvqMs6icRVGSt77RPccvHSeT3f3fL7iHjXBleHpwbcIsmJ4rDX7AkzuN+ktPStIp/EpKjfVTEWU14RjaEUhmeWjuk0E1eXFBSMZig/eKxR+rXQ+HMaWcsaDm2XFaSxULrwT/cG+J+YExgIt9TPly5f1uNnT7X+fNvlhssoSizeFJgs9DOoFBIxI1TcFp7TRWmusf1LWPYShq0dpXEaTka1sjCnKxcvaGn+nBrk5+1uWhHsAW+roanlS0qfu6TTbtfuxCTsNLgVFVG+gDXFvmqHWz4BIQpU5hd04+VXtXTpmmIZzEZTLjXZbMMuBkJYvgF746UYXJDN1IC/iIfmKK3GczFbvXH7U4oG9bPV35TXIMsjt+Jwa4Uk06BXDNkLlH9m0lMmnlUeFq52PQjmTWdhn9nlsRm4He2wbC/IcLtCOvatA/l4NIwPQuQwy1pdXdXtjz7S861tgx2LS4uanZl178X7Hm7sMA9jXscBwM86CydxX9rre9a2sbap5893tLW17eoklc4asMAeEaIE1oIue+ltR/bmQZ/EYcJ71jJ6yS3o2RzxVyOWTBO/HmRQuBrwbOxv6SZEkURKdUyf6k0nr3bAK4olTaYTKiCt4nzp43DQNbEdVlOhPO71ly+NWffJoJ8W6eHqE71/+2NFh1RaKDLSFhmvrCyZpbJ/sOObmmoBMfLe3qEmxiuKZCrlYb/ZU8zm74AdEWXjfXvRE+/U77RUzmcV6bRVyheUyGTVScZVT8TUQD8II8TWaqNkzVD7+IZj0Hl2uoXNhp0DTO+AxFH+cGr55B5Q2aV09doVfXrvoZ6sbardDcY/Z2TUIOWntAANTZhlTla4A+MHAZbn1MPd2OyGZsvD+vFC2tqs8bExzU5WpFZLSfz+E8g5CA7paHxmRqmJivrMiFLQveg9QnBHPhVRstdQr1X3aTu7uKAXXn9N5y9fUTKb83Afa7Zwa5gjNWKEhJKNrRRg/UCf8sB1xI3kNjrY27MiACcvcgSQ3uAdw+1Nica87MzS0GINU7fioefkhhulnXoTuY4PoAubx1HDscB7pOfhuSdilKmjhTgCYgzt07/ytX4vwwdmrpsbG7p3/74ePnzo2wnx5/LKig83qgpu68AZZdOxgbCYT4V5mxk2wdj1jIJ2fHyqJ0/W9OHtj/X++7d9uAJy8L2CwRCpORlvQDYtfSxEbSRYPJfADApAkW95V1FQ4MKzbTcadg57trpqCw4wA7NsKDKjSTV7fXuk4DaAkxSZ4vgDDVtNlRC0RpmF9oT1EOJV1rwdp1Aw5PNh1peG8hXQT14aWATruddpWwM4PzetdqthIgBjGIJhdnZ2nTwcSVfGhgM2XY9kFtjyMEZ6mskXlAMdFArbsXCSlguqxyNqM6RNJdQ3ajQMvVYYIPnF8SBCORUGvaY1QaLllzI/MEDWMC2Oj2AVBPHjUG2NT447x+DwuK6+f3oYIQfKENonWPkw2vFT6XraD/M7NgxUKLLTcOs13okD1HCghclxnV8ghovhLfzKiOOKc8mEb1dEmNMz08qWi0qAcGUyVl2gsmBwWkpENFvI2psxWyzq8q0bWrlyyf8eWIqhjDzzePTvC1NmVJbZmntEYrerMADKyMeE0vbgYN+khOCmJjs0kwTqBTcaqgN4WIc+KkMN5X/GZAnlWLA6CJkDlhl6iB4Me86AmdAOjH4zZ/WFG9GpUd6vMEd67rcO6IsePNInn3zixcONi5p9cmJKk/RRxcLIfYy1Q4U4coPGxsESpLOIrd8gsRwGRH89evxUP/nrn+oHP/qJcxpMkLdnTNnP2YeStYaBhcPtx8+8cOGCb1B0huFGDB8gntzoLsHtw3Oq2++9p7VnT4LyfSCjlJFowuXhzt6BKwoOMLxYU5GoWtVTh0h2mljUd33CD/nAKv+spCeTPJNSoVxUJJ7U1ub2iHp2RhAf6tVXXtLSwrxqtRM9JyjSt31EG1g6sOkKs5Vhr9FWtCclGHYPhxof9jSbyio3iCptcxoawrwSSxVtZyPqshAoeYBeubW41oGRh+ilAvuA1EtelAe7nPVW9yIhCJsuDIoHJod2uuFkPjjcMarH/+/2wY7oTcKJa+SNOVJ0qEwyxBDjXN5sN2mRvZD42nQmxPYSidTrwzkYanlqStcvXdadew+0vn9kBozt3jjoRJ54XGNlQIC4BshYUuH1gfIZVErEtTw9aSvzlcuXdPHaVRXHy8HT0YsVUAZAIpRC9GWURdwAjomy2DEgihxefIW9+132UPYBMACChDkZfRALKNxoDMdHAIvLz4Aym6jrTTJSDzDGoodEkW4FeBgHAHC5KvPvGaKKAW/OlAiUkTixjbgxvh2x+nv0+JE+/uiOLQi5PTBQApHEWwWFhDPccrkwpjEjJoBBZ6UloA8HcOCS/g1WyyB8f7Lx2HB/+d0fOEeBioA+HHu9melJI9v0cn7vR1/PM7t8+bJ/7qNHj0bjlbCx+X1wLGCkgOwGFPXB3btaffQgmNvGEkHZkcqo2elpe2/PyDSvDRt0ekAKdjYdsz0O8ihelrmMbzbWU6PW8OgCVkm5Qj55WvcfPNba+sZnJAT0iq+/+opmpytWUiAipvqC9Lyzs6/JSkWR6YW5ITOUQXdgz/Vsf6CpwVDTlDXUu9Gkkh0IoVnFL81pYzyhOh4Uoe7zbCMN3DyC6V2mACuz2fCIGAkkgX6Zx5HdBYBAL0apxjWPtR29z/OtdZOjqbVhU1K2BXoSp3iwZiNWi6gwQJN6kwXU0XgpZzAEE9ZCLmU0knzo7jCq1QerWhyfsLXaB3fv6+7zXTW5NRhjGEYf2Cg0j5vYCGhwSeg5WTg0KE+vX1hSqZj3acv8xTFUACA+kZHnkGPODUypxUfYYGaF+KYLryVcfiF8MMD6oQI489W3IAU7vZG1QIilCijxWe/F1wWicrhB6KXJZOMQSES5venZEHGyiTFCBVYP9uq8D2cuywEdHYWAIOXq4Ii9q3v3H+ju3btmeuAliWB2YuQVag+Skc8nnpYGeHjdBkKCXQebx2LbM3DEJXbYPFQfqALYdD/6ydv6y7/6oXbRXLptSFl/eG5h1iwmC0hHrBn+eYBaZWbG78GTJ08+Q3pD5TR0z8rPwbLh/OI5KyC2NtYMbqBMoMwFGGu1e563GajrI0fK2ryoADsmHtfx/p5tNnAtJ4+Q0hZu6OnhsSYmJqxmr8xMWdGAg9j+4bEFrzzPmzdvGDuA74kNPFUCGXpzcwvmaxbHxhSZW1wYYsLiwEBFlesPNNeVposlw+aTsZQKYrYTU//8tJ5Pp50DjYzFjAYDJuGc5Ezd2t7x3GViuqI88b4jn/OtZQQAACAASURBVEY2HIscGVFQKZPtPdDh8bEaLRZgwu7L0Ku86SLA4KMFZYnGCEiJDUSOO2hVrd42HFymHHFUEwP6tm3KUSMw53v64LEuTFXMifvw/gM9PqyrNoyZzgWMzW1D/8ChAsrK6Wq5DW7G/l37KhZSevmlG5qZmvLnhrkWYM5o4Qfmcri5RkNKTlAEukbtRqRj9zeG8sPtxO8crAF+gxCatjYKJfQJby1ZQBF5liCIwUM0lJHcVOawcn+z+PlaX22BPM2fMHAPUD7KD1hDJNxAt2LhMZymxD8+OdUOEhnUJPGYqUyUutCg+Nyz70MmAbcwixHAw6LcESjDbReoXcxcUe/7CvZh4/kjFn2nbLon+vHb7+i73/uhA0DNbkomtLS44JyKYBcfQBz+sLFgvtCvLywsmErG96ZCCjxQuJ+HNm6ibZknNmxqMpCr7So9ot8hrO4N7HNzBnIxYyRWO4enDwTrFnaFSISGvu3orfPZgg539hx1NTc/q0w+Z6H0ex/e1mmtbsSX+e0Lt276o91uaGd7W++992uPva4SpsM4DlbX/PLSsN2oqdtpKTWMqNgbarGf0FyxbJFoAQ5lIi0Vs+osjOuoklWX+c7QBCx7Fvq9Rdkbiej27Y+sYD63tKiFcwujJh/GSgiVoMwMVEga+74jf2sNAh4iNn/1cNebLqRpEtZn9TK3CTdrtK9CVraRA/IlmztO4KBdzGCs99wUjxdLDrGsHx3qxaVzunphWb/++J6eHrfVGELADpZy/O7YDkDcDr9fACaCGWP477h9/f4f/F07dFEOm7Dbhr0eBs9nHefZII7vG15H4JaemTsFx65wO53llwdy74hh4scYNkj4vOBkGNq4sAHPCM5mpIzKSzajDZhdDwTalj9MDwsMkrM3C+Y8JGB+LosJdIeyjf7PwZjttjLZvGPGyuUxl7m/MbAdOdgazIm7lMMzE7oWG9mgDek8uG6hyh/1Y2eKBg/6+2HTPVp9qh//5B39+V9931o4PofvuTA/p+XFeausXe7zBaNNh3Mcm45wFG496xFhDBHq2Wj47zBc6rWpfgqarkzq9PhYQ5hDToDl9yOrLm5bCHpXgB9uTuRZHomBoqcSZjIhWO4MAzNpvFjWzsaWsyHm52dN2MD86s69+9rdP/L7cnx6arBn5fyiSd9YTPpGjsS0uLTstB88NiOL51eGZDMzRc9Goip2B1pSWnO5ktrVqvJD7PWSiixOqTqZU62Q8oAxMgiRQs4qGHn64znIJuLFF9IZVcohCgr43f4Zo1ILCL2DEWe/71Kj3ug6HGNnb9c0niFWXF54PKnQz9mAlNimaF/57NCixoPDuuonMAd6pqRlcklVyjnl4zFNTUzafmJvY1M35oPVNU5d97eraipphbEXIn2gg1BS5nDS4zHcpOwE1aQse+utz+lbf/hHXpwf3r5t8S06waCo5rWNAhPdz4UeL1jehYw139gjIalvwBFoEUg6I4jIsVTB3z8ofs6AkrBBQ2kaOIgOYRz9c3SnWXEBNcq0r1FkMSQBkw7MfcVOL+G5KHpAQAsOGoIKuT0pgTYJwTw6tnDZ0hfr9Ebdnm/fAAABRtEeUEaurCz7g5I2GP6w6agccr4Bw209SlqFDcItU63r8ZNn+snbP9Wffee7NigK4tC45mantXx+we8Ht2agvYXDhpsM9Th93SmysZEVAzcdm47/zobDB5Mxxlg+Z4kZB5DdwBJJlcrjFFv2aKGX5u9npis27kUpQIJSMZcxKowzyt7hkXLFgibGJrWzsanFxUXb00PyqHd6uvf4iQE3xhZUCHw/e8dMjFvviAqCnzs1M2cgZxqVwcr5S0NMbFqtmtLDvortni6kS5pOZtU7rSk7IJUmr9bFaR0WYPiHdB688025SibUjUhtAImxkmKZtG+z7klNiW5fiU4voJvcGsH/2tc2cxUWca1at206kpnd/b1Q9tlCjA8g77D3YkooCTcviifnUOlcRjt7pw4EHC9klMwmVCimNDmWURLbgGxeJ62Ojnb2tTwxrbmZOd2+90SfbBxqv9nzVe8zdGQYhNuyj+F+yOxGJ8XtXy6X9ff++O9ZSUAwCQuAh2rTWANFsUAC9tA+HW4O92gj1+IREHSGEjKcdi82onFR1jsnALSRwTXl9QjdDQyNsHHPmBsGqVwOBvcuUL5gOxCmFdbG2XsmJOXQU4N4MteEw0g2HWAFXiM4SEDW5VZCEgM1i0OUyDOkTy6BvfFGtD2PF0b+mVYc4NmS0IULKOixn4CWh2v0b266MxTbG8+bbmhlwOPVNb3z03f1Z9/5S23t7PpmDzfdrC6uLNkYifEVm+1s0xH4QklLOAxzwyD2DaAU/RyHPWwbrn2MeFGAw2oh6JPfmxurPDFhk9t9xjTNug8L7BYmx/LOnMgyEM9lfSmQpkveHQdQIVvQ3s6uQ2uoHKhhsmPj2juuqtbs+BDY3tn2zctBQYoPOANJSjwPNH/FsXHdfOEFRZZXrg8pBWORgfafPNI0xjGtvor9qIYndZUiKUWzOe0vj6teztHtumzjeuXNhWwq8rzINEgnVI8MHcio07qGxzXl+jIiyunKnK6F2hmIn6haBy/Ugn3cyYnlRJTwlr/Y54JNR6kXYcvZETkybKlcIpgio63nRyZTLy/N2uC23qwql4mrmE4ZoTsmf63d1rX5Rc1OTuvh+pa2qm092trTHkpzVmks6kEvZqXOI+vihYJejqCMhL0nP/f6m7bgKxdLmp6cdLkCMjm6krx5KW9RCocwjpb7mQwyf9OgzvqxkHLjKGHfXuGGDKTtuMukZu3U3z/4voRFxRZi05lFkkya2d9uNUfgC6AKEpiYn9vZIvezxpsDdUC34xTS/YN9R4IRBXbz+jVlUmFcQsYBC5aqY5r3zrfsSOw6YqKESKywAc4CSkBkSd2lf+N7hr6RHohNl/frCqTugNj6wHAuXlOrT9h0P9e3v/NdbTx/7ufB155bmNPlC+d9sLHpzn4eh8zW1pY3HTcdY4ezzXjGXPFNZ3R2YGOniyvLtnVA1U7hzYwYrxbU5QzWIUVw289UJjQ/Udb02Jjyo9FFo1XXCbkL7ZYPIWalCGMnxsomO3CYlWfmVO3SJmG9t2ekl81PqY3SAB9NRk5Igej7SuUJXb12XZHpCzeGN156WZXxkuInB/rma6/qwc9+roc/e0+ZZk/FQVzDfEFHF6d0nE+pG4moS5C6bfRokmNqDQc66LecIlod9HXBSa0RJWptZbp9xZGrDG1JFHwwR70QIAjDVqOYx8dGsYaDQAMKC5pepO/SMhFJOYwjMmiqMhFTJpfW+uah87ILhawGkZianZYyWZKHkkZjq214l11dmpnSeLGo/ZOqap2hnh+d2EcReVCMOKuxsnLprNkLjD8wWuUUhV0xUalYazXoDu2LP066KQvPgtJwk3Dzk3VNwATEXZzFkKrQVwK8fIY+jjRwvPFsJjafaWv4pUSIuapbscymZwHS0xooGfEfydUDCqdvIaPPp/qonLWFO4t6RIquNRvaJF6semJ781qzZhsMTnhux5vXr2oStX+jqkplysY7EIhh8qNNC8TqYGXATW7jIFoFE6YD1YwhOKAFxq7coIGBEvfNmWWgPEJ/DQwFk2hvCCK1njxd09vvjG46WCnW+8W1MDujS5eWjUBSqlqgC5m52/PMi83MpuOQCLzQESo6GNgZjRsN4AIz3EsXV/xD7dsZibnnogJgRAHIwe+O2gUbwYWJcZ3DeaxN5QE/tKYON3ws6lEE7xH587RMeLzyjDJjZZ00O6o1Wjo6PtbO3r6xAOaX9IXEr5FUxWGIJnN6ds4K98jY5ReGlfPLmhwv6a3lJf3RF97Qu9/5jt79t9/RRAdpT0LtXFY780Ud55MaUl4mYfJjww5iF1W919V2p6GT2MC+lUuLi5pAMdBoK9HuOhLK2cEkcpomFmBr6m/0aZRehyd4oxxp2AdAoA+hqmRRDQzXJhQ2XSzSUmUyGNU83Ty2LUPokhMeY0SJkKLsAqE0Ba2vYhJUj/IFuwQ8MiC9DjUw+DNQmR6GMhnkCyABClJUTqaZmpmx+/TRcc3smWCnnlMWRbxHBGFB0HRjvkPZms7lvVlnKhV7zYTTfoRQUpKOPE1YjM4G4FZgtujMPsi5ECBCJLGNlUbKDesRk8lAAvjMrSvM4OjxzkAaxi6PVh/r0/t3dYxVIWwN+kt7OFKWDnXj6mUtnZvT7s6mofpr165rYXHJBrRbW8/NigHm5tYmaIVyjk3B78ntTHgI2d/Y77FIWeShtEx607FIrXLwx2hcYgbJwECbb7qf/Vx/8d3va3NrxwcGN+XczJRWVhZtkXiGvrLRuWlRM1CVMCDf3t52ZUAPxc3K5wK0OJSEueOg75uOVFSI0NyGdZzSYjGPRTY3NoNxUzSi6cqEZsvjWpqeMaURrxQy/pg1oxJnbgqRv1mtagKjrjg0MClTLOmo3lKVXD50lxYODGxL2O+1tbu944SjfdTt/aEuXblqkCoyu/LqMDE3o0whra/duqrfeemafvCdP9XqL95XvtZVchBTK5XS08RAjSy5BdngfMXYgL7FcbhSNRFRPUpfgm9gWaVUVjFSPzudoMNjw3HOsNjxpIyShd2zDwV/v3d4oMMDzIXCfAxBTW/Q9k1HOtDZpktE25qsoHHKa3X9eGStDSSMP71sh+7RwZCNFUjR8SFmNjHru7AD4A+Wf20ShoZ9TWG5ls2oS4B7p+2SA0R0amZaE9irtbtuqEEuoW1xe+UZxtrUNBB6kbrwYNtYUrAgZ6Y9U6LPO7O/43YLDN1QBrIgOUXJ7gN0MLm3jZQmMERMyfrspgs3owffHsYHNUf4QE3GTgzFJVXDvXv3tL614dKS053/ZFtx2oJOR3MzFS3OTanTbhgRfOmVVzU+WdFHt+/ogw9vOxTjrc9/Xjvbu/rpT3/mg8P0OsjopyeG99988w1duXLJMynbmA/67hth01ByukT+TLQbmEncRKCXACk//dkv9L0f/NhMDSamEKUJZaSv4+ALxIow9GfTMDJgTgaYsbGx4QPhbNPxTzYdzxAPGy5J7On5mQA77nEpj2Mxs/5xv+Z58F5XJsc1OTamsXxBTDfhbdI/QsxPQ0sj46HVUQRTJKswOm5LxipTOkaN0Ru4LH/2bM0iXkAU8AGqEQj8e/v7FmNfvXYjtCJvXv3K8LiY09j8pN68vqyXluf03ns/00fvvqvBwamS0aRiubxOmNMlkYzApwuwtAGTLvH0UUVLOWXGx1VKU4KNOU+7Ua3Zlffi8nmVx0ohk2wYvA+5IVnAlFQMIhkXHOyzqNHkRdTptdTpNdRqN4QKIjrAGiKhdLynclnm4K1vVb3pjK/1Iw4eIagrgBgw17kZcfxNqJijNMuFYfSwr4MTJDroCIdanJuzVrCDNVyno2w6xEC5102ltH185GEqNx0LlluulM+HIfQoW516nU13dFq1LGZyalLzi+dsC+iAeXubhFmmb75Ryk46ndVYqeTSDLUFc0LGEQHqB0gZDYg/y50L5RTl6Kj6UgTUlYNsMPQzwqP0o7t3tXO4H6zb+ZmUy2juoOF1up6DVcp5TVXKunbtmhdEp9fXT3/2rn796/e96X7rK1/VvXv39YMf/MgZ7QsL5zxHfbL62Avqq1/9sr7+ja+qkM+qdnpi5Tjzy5deeslE6M/mdGbRhFKRKqdabejx6jPTwP7qez/S3v7hZ76SyLYAIcyUBBX3cDxQ03ARY9NB29ra2gzjGm55yNvxWNh0UNpGKopyqaTTKrcfanc0jFRQgRhhIkEi5rECuQn0xdg8gLRblcCMDvVKNuuwFoxx8FxhSIGa3JFXybTq3KqRiFYuXjSh4PDwQOVS0a7PlNoAbZAMxsgkPL/i0jbyX/xH//nwLz75SJWlOb14dVkvXF3ST374fT1/9lRz5SnVq42gwh6psX3CwoWjH7IEPm+3pE4Mq7yeIs2eS5CMY2ZhjsRsGmSHYKQ8I5idJpvhM7MLgBUacqg2mMqwIEkKcpA8XonMlk5rDolIRFqaLBP1VNbBYdszEjabyMrrD+25iWWDH7IiTpVhwXCieSg9wLI7qVq77kEw9m9Lc3NmssBOB94B7sZwdHxq0sEk9IK2Xz8+ds2Os+/czLRLunaLcMa05zAHRyduphkyV6anvWlxwA5oZTjl7Rg8uu2sH4QJUSh6gbKgOb0NWphUECzP/TU2JhoN4T1eCFO5QLDuKtXvaz6a1Ewyq9Xnm3r7zodaPz1W28oOsCh8UkKgpaUoyYQmSzldubys11973VYCz7d39IMf/Vif3r1ro5433nxTd+58YsADox1y/bB1YPZEzvcXvvCm/vBbv+dM7erxkT7+GPfsrr74xS9pidcOS2dk/RCYOyCvAyvOH49oYN/73g/towK1ilIMVhG3aK/b9i3lGSIHBeGf1apnaghGd7eem4jgZ4NWMTq09T6qi9gg4mSmytSEjo8PdXJMdHTTlRAtAPpI4gCIFFw+N+vM82q9qU/vPtCwN3QJPzMzFewd4L9G054He9SCfQNgYqfn91uJhMcQlNQcb9x0SJwc6Zyh7I1qe2dHM7PzKk9MuXSP/Kv/9f8c/t8/+oGNfq5fWtYL1y7o4b1PbdICV4zkG8sT2GjMTkaxuk6ZgScI5SeXtZiTgPSxUWbduZVlR8qWikU9X9/SO++8o70DeJaB7OwCyypeUE1mXYRUAJrIpwTvEQGCyPip08kBa9ePVDveUTmf0PRkRZ0WDJg9ndQa6gyCqxjehD4kEGBKHvByxVOisskt2oxF1Oqiy6oZpJnzaYf/f8NK6aWFJV26tKLTetWB8oSGAAlD66EMvHLlspbPL/n0BtQIotOY3wTsvUHozmGkNDPt8ifY/4wUBmeDbraMUa68wQFKT2ZNZ/KbMzuHM2ZL2KeBvOwNOJKeh/64p2yvo1upoi4ki7r95IH+4pP39aR2KpippuXFQIyHivZ4nkNnpFfG8nrx2iW98cabmp6Z08NHq/qr731PT54+dY7Ay6+8ok/v3tN7733gBNN8seQB+sbGplkbL966qm/9wTd19fJFl2SPVx/5NuOmm56eDmDMCOW1AgMZUzdsukePnuiHP/yxfvLjd8zwYcgOUEQVRe/KjJPnwzwwhEeGKOeZypSmyhM63N4Nmw4ZEuOdyMAJq7wfEYyJCzlVZiq2nid/fH/3yKqUYTSubJESOK94pKOVhSlVxgpqtQd6sr6lyDBh2/xKZdwzWiKld3dqer75XAvzM0omhm5Vut2hnZwLpaI1d/TeZBUA/oRM+JT5tIFTfKRmE6lQxH1f5F/8s38+/OXTp9rf3NPlxXm99uJ1vf/x+/rg449UbXWNxjGvYoBMWUIphGYIyT23GQucQSGLhuv8P/lH/0i3bt7S2OSEm15KsO3NHf27b39bb7/7ro5PqoaSTVWC+0cfOKJjYW+A/Tl25Iwdvvf9H+rJ2oZ7mWIxq1IuocbJnpLqqkDCZ3eovd0D+9+30I8Zegknn/sYbCBSOWXTeavAARqNzrUaarah7nQ9MB4r5d1DAMXTtH/969/wDfng4X3b+KFg5wHv7uwYOLhx47pdoIJLV4D1Sb9huIxGbGxsXOfPn1cBm7cRPzKwRjgLz6BZXn4woAXIACUMeQOhPB7Rk0eGTeF2DB4owaDnjLES+te+sr2uXsiUtBhL670Hd/WDB3f0rE50NQZLEeEGZfNVe4hiFZ7QZDGjl65f0VtvvaWJiSl98MFtfe8HP/DJXJmecjzw4ydP/Pf5PAPznJ3Q+O9suoXZin7nG7+l3/7aVwxUbW9v+XdcXr6gMdgsnzl4jUq7KAoAGCl1PX742Jvu5z//lUs+DjMWOWMaNgyn8hkjhdu+RSvSaGhualrFbE5HO3supXn9jK8YZJPCZP4lYZCloirTk64cUCRUj2sWkdI7lifL9jGJqa2V+SlNlgom18NwsjIlLpVK2RBmGc1oa+tEz55t6uqVS6qe7qlVO9XK0opz/CBaAyqCjKI+GB8fc08HI4U2gWRhqJEAR4S1INCO/Kf/8X8w7KTy2n60oStL53T50rL+3ff/TIfNujKlUpjF9Qf2r6wen6jCnCoa0UH1VJnyWBiiDoba3Xiu2vGJ/vE//q/1zW/+naCj6gV2BWyTDz75WP/fX/y5LdIQIWL+isHr0BxC2RgI8jLvyhc+96a++pWv6l/8n/+X/uzP/9KbY6Jc0tz0uCK9ptLxoTLw7podtWEjdFo+6Vr9Nj5DTuNkeMkcuk+uXDSjYR9qDxSfdOB94iDda1kQi/UDc5huo62XX3xFr772mh6uPrJ+DI4i7HSC5vG3INHljTdeMxWJxUGTzYJEE/aTn7yjTz69q7m5eZdnWEiEjRn4l/YZMRMmfAQo/czKIQx5A9hyNm8LPilnZOG/uemCBV/YnGbRDPpaTmQ0HU3q3toTvX33jjZrVXWdmCFFEx7Hq080FlHE6ZSW5it67SW4gi8onkjr7b/+qX7y9juegU1UJvTqa6+aYfSLn//SSgf4rifVusNlKP8mSnl99ctv6Y/+4Pc8yjg6gpoV08zMnClibLrgTBZICD4sBqCMVT24/1Df/94PbFAEUwO6mYMjkwllMe8VI+Hw/Hh2p7WaGR/nZueUjiV0tLvneGMP3DVwME0NcAwEuNP1op+dnfUceP/wyMU4Bz635cREObh2JaO6dvG80etaE68WMuOZkQ6VL6SNSA/iadWaUrXa1lgxr8cP7uj0cF+v3nrRCLIBMNhVg6FOalWVJ8ougQvFgt/HZrutX733gTa2dpwLT98c+dpvfXFYmVrQ9sN1fe71V7S9v61ffvKhlIF5EqBo+oBKYcyhGzgsJwo51Zm7ZTO++mO9iHpHVdUOj/Xf/Q//rb7+21/3yRzjoFBE9U7XYMR33/6xfv3Bbe3v7dvIltNWSPtZeMhQbIfd0PnFRf3Jn/yJPrnzqf7JP/3ntqQmHzsNbW7YUTGDY1PWDx+pCihnPBNXP9Jx9l08lTCixJju8BBLAJrnlDoGaYaezUQGlKENRdMR38qpRFoz4zP63d/52x5k/uqD97W/t+tRAmjq+ua2bQbwToSBgX04pxyH0JWr11QslfXtb/+F7t17YMABKzlKWZdXo9LyM32bNxy3lpOyg9nPZz6UvyE/ew7FZ3ymPA+33JlTFxsvfB8y0AcaG8gObmvbW3rv3j3t1apBpwjQYmbPyKowEnPc8muv3NAX3npVExMVC3bpr3716/dd/pHN/cUv/f9svWeQnWd6HXjuvX1z6JwDgEbOgYgESZDDPIwznBlbHkmz0qxGaf3DP1a15Sr7x27V1tb+sGWXq9alktaulWwrWDOiZphzBggSsZHRQOecu29OW+c873e7MbuQMARBoPve777P+6QTHhWV5auvvlKJxP3X6MSkDhK/VnNDEk8/8Qi+/8pLiMfCsvNi0NE8g32xgs6JI5k6vCFnlpdWcf36Tbzz9ru4enVAGZQZn30mKwkeWH4dc0glON0ggpw6buruEWh+aXbOrW0ComMx6FZYSlL5rUwqUgvqk/VaxJM9weqHpSovhoZkDMloCD2tbdizY6vA7rMLC2IB0D/QqEIhVU7UUslX6SIbw8zMFAZv3kBdqYjdW3YgVGeGL6FoCJ1dXZiancPw2IguHD43yv8TBM19JJkIlPPQRbtl584qFYnbogns3tmvsnIxQyQDJ2hEW5uWZXt9I4K0kaKOZSKKIpnjAQN9UvC1jkyBYgl/+h/+DQ4fPaKyiItQBh2Vs+i9/O21Abz11jtS5y3nirY0JqlNHZFx7jiJo3jnb/7mb2nk/m//9N/jytUrqJTz8pdraUxCYlulCqLBsKak/G/hkA/xBG22/BIUJWeKAjTjk0tYWGaAhVEUjMaIrSF/FTGKv4RKEp5pSDbj9PFHsWP7Lnz59Tlcu3VHgwyiNuhqNDE1hywdg5oaTa+fpomxqNAK27ZtQ2/vJnz51TnMzJJ+QmoKvbo9zRnLdqKgONS/kV5Ny0QyA47CYjZUtkj2JPhMONY4et6+zxEJHEOdQOmq1NICxRLGx8dxY3AQy7TOImIin9OYm0gXHiiuMVL1STz66FE89sgJwZSGhsbwq1+9I8EhlsoE7p5+5BF09/Xg66+/xvj4hAZaLPcll+erClDx3FOP49WXnhdAmUMEVjgsr4kckWisY7M7mKSyPYNu4Mo1nYUbN2/qGbLEJlaUngUCWofD6nfZWmhXODUlvCQv5GImJ+8K+oxzh8vpZaFSwuIaaWJG72lsaJZEI+2YY8l6Y4FXaYm8giBVvuiku3OX1lusMLj3o/hRJETXIV7cZJjnUfL7MT47i4bmZszNz2Jxaga9rR1oiKZEgK6Uc3qWu/buwej4BL76+pxWFOznKcVIMPeXZ88r6EBfQgZeffemKvdND+3oRz6/hjkSChE3q91KBiU6kgcDaCZawR9EmJMhitxEQ8iHA1gpGK2ijgEJP/78z/4jejaTVkN8mqHwOcCgAwvlyv7yr/4LLnzzLSo5YydL3ZmUGDIFtGsqazL6k5/8BI8/cQa/+sdf4R/+4efIZFdRzGewZ9dWVEt5LHNZvZaTN3qEauX5DEIBElL9iMaone9HNNWIoYkFzK8WUPHHkc2X5dpKsmIoUMXOnV1oaIqo7Ghr6cGpE48JA3ru228xzskmtVeCVaFmZmeWNKnkgWhpbVKzz1+HI1GjwLR34M6dexoUkYPGW52NPotnj8jp8b54kEiQlWy4SKQ2XDJGgiPCbkBbeCh/D+BrDZ4t2Q38TEC4VXDE+42NjOLWrTsaFPHZswfPZtOSi6A6FUtLwpQeffgIzjx6Up/n5cvX8frrb2B6ak6Zge/hoWNH0dLeggsXLyK9ltGSl5lOcCpfFW3N9Xju6Sfw8gvPCk5GtjVfI/tm7h9Fpx/vQAAAIABJREFUB+JFISlBI+xy+smgu3zpKt55513cvTtoepTSk/Frma1gc8rKBDTwuRGBwp99Pb1Y4WBiLa09KSeNDDr2T/N0caLSVJ0PbS0diIVTaG/v1gpnamEaoTA1WgvILMwjFQ5jc1ev/OQ5BxPzIuhDc0uHAN/5cgXT87OoBP0Ym5p0wPUKqoUy9u7YhUKmADp+F4sZgaNb2tswO7+A+0P3JRN44uRx7SsHB4fw1bnzmGfQ+SmoFYWvrXNTtb+rG6f37cTY/DhGF+aRyfqRXkkDlRxKvrICj9jEJA1Fqgy6EEC72IYEltKkBRXQGE1iS2sn/uSP/lhmfqH2JlQiQTMPKZuYDGvkz7/4Er/4+S8ERKY9MRm1HPhz+0/BWIJ+WQ698vKL+I1/9hsYHr6Pv/jzP8PU9DiymRWcPnUMpUIOk9MLmJ6jBzfQyalpNIz5qXGU84SFES3RhqaOLtwdmcDw9DyyRb+mkBSRiZDYGQT279mEbf2dyK7l0N7ah95N23CFRNfbt7CWLWrR7g9WNMGdnV5EMV9U6cBs19pKJnmL1gUsj9iXcAfDQCB8Ssh2+BBlr1IXFOTIhF6NNUAzERJhKZXAss2w/BsmnLXS0mU5xxb3MIymfWLlq1jbLDPr/ChUyhgdGsbN6zewurhsSsyc6HIET/3IaMQOdCyMU0cPKOjIqv7yy6/xztsfYFF/B8o+e/fvU8l39tw5XRIEByytrulCY2ZtbUrhuacfx0vffRbxaLgmlhtPJLUTZZ9saw5bVnsCugvzi7h44Qrefvtt+XNzbSJyLA08OViiyxHJsNGYPctqVRAvChpt7tuEqfEJBR1BCixBqa3CoCPShFScIMu99l6gEsSunft0xm4O3kJTcwyxkA8zI/fRmkgi7A9jeIR4ziSdTgT/S7U2o6OnE0VfFSPj41IKZ+nP9cHC7LyoUw8dPozR0REhktLpVZWQyshFc7uNJ2L4zhOPa7p/6+Zt3LpzT9kzV2TLU4bv1OZd1cP79uO1V55HMeHH/cUZzMysYmx0QsgDIhoy+YxUuIjliPhZ39bJNYckVRnVr2YRzpaxr6cf+7fuQDkWxpZHjiLQkhLUigMV2SEBWjKf+/o8Bu/cwTwnj4skseZArCADLptZk/vL7j278Ad/8PvUEMXf/M1/w40bV5FeW8b+fbs1Tb03Mon5pYL6tFQ0ioN7diO9tIjhu7fR0JDEgQP7kWxsxMDt27h5b1hBVKzQeTmohxuqq+LYgZ3Ys7UP6aU19G/dhXy1Dme/vYghPtBQBOFEFJVASdSTuakF9SOcSFIOQAxmUu99fj107pp4SBiA6rsqFQ1hONHlwaNqFS8nacoQye9cfDgd5hheOzxn6GESDFZemjSDl9VM85L/bthI+0mUiTRFeOOXShgdHsHt6zeUEUyF2hbMXPuQ4c+6Nxauw0OH9uDMow/re7//3kf4+tw3WF5eU7HP7ENlNi6I3//gQ2FsyUFkljPGewUtTUk89fgjKi9JAuV0lOUlA5bvj8HsVcQEKfAl8qXQxPGb8xfwxhscrA0r0AgMJ8GTkC3u6bhLE/udzWC1Ki/CtZVVbN60GWMjIxJ4ZZajI1OKwAsqR8/OCuQdjEaU6VaWc+ho7xK1ZnRyFO3t9YiHfJgdG0Z7fZOyHLVawuEEyum8gjjV1ogtu7ahGgqIFc6yk2CPXTt2YXpyWpfkc88/izfe/pW+LneAUqaOhCT8xNUBX9OZxx7RXvS2RLZG0VDfrF3g4tIqfP/LmeeqrZv78P3f/ieI9TWDqo5p4slWc8jkKXRKLFteClcoFhBiaeSkpuW7Vijj1mfnkb0/iQO9W4W0nyhm0HHyAFr3bEU4GYePsnEkjZMeH4B6PGLbaAaYWUmrdOGOigty3hxLS4va5j/15BNShvr4kw9w8cJ5BSRvQDa0Y5NUWYqx45R6cE8nF9xR3L19UyaMJ08eVxl14+YtvWlOjYi5lNlJXQDVUg4HdvZjU1sLkpE4du89iIE79/DNlauYXVxUQLV1dSBfLUh6bnJsRjJrW7ZsQQfhYS0tmlLNzS3gzt27OpSEAvHQcJ7I+51yBgw6HhqWfR6rmYK6rPsZWFKLZtA65IkRX53uiQcYdg2R59zjofn5jBh0goZxbeP3yxRzfHQMd27cxOoCLwqTMuB7Z31p5R6nx8CBfbvw+JlHpWb9xhtv4eaN28hkKPQUkFAQURZU2373vQ+kjibMqtt4kJXS1BDDmdMn8IPvvYSmBpbUHLcz6OJ6f+y3vP2idzFwsDMzPYuvz32t78n+k7LlzFhE77BXtkxn5bemuz6f1jkMNGq0TNIDwbnMEj0kCXt/AKtrq1ot8MLgcGhyYtYAcpyMV4vo6W5FyF9GbmUJLfUNWF1JY2RkAvX1zcgsrGmnTInn3YcPwB+J4N3338f01CQ6mhqwf+9e5CgjPz2HoyeP4+MvPlV2W5xf0uXQ2d2lC3V6dhrNjQ04deK41lGjQ6O4eu2aCSLleQb98P2n3/29ai4ZwxOvvohkTzMqTGc08gtEkCtDZvQkOrKGlzw6P2DS9esoAFSH8dv38PZf/R02J5tx4vBxpBeW8M4359BwcCuOPH1GQp1cB5D1zcNVJl3DWfJy0ECtEKIUWFtJ15EoFO5aKIbT0ijRoNHR+xgdHVa2WF5ZFmRsZnYJmSwR46vCB1KENMURfiKOfft2o7u7G2NjoxgYGBAx01FDdUsT/lPIrqG7pRk7t2zGyaPHUChV8em587g3NiahW+pg7D+4X5y0r/n7d4f0HJ5//nns2LFT7jKEsJ09+zWGRkaQTDVoWiVSr/CGXJIGhTgnYp7IHPMDKAr/KWMNLv+LZQm7MlMyC1Q4Fa6acJNHa+GB8kDTntiPp1NS069k0BE3WChhdHQcd2/fwtL8rJ6jSLVuPaFqr8TLs4oDe3fj9OnTkj546823MTIypptcLkOBADZt3opQJI4PP/lMnEctJxTAFdT5KmhIRfHYqWP44Wsvo7kxpf6S/b+ZXxJ76YLOmUpqfVKBhFf53N59911lPapBe9NLXogKOKcJo1TpuIbs4ehxQESMnUH6yVt56dk8S0yKzzsUwY3rtwXUlvhQOIierlbEeduUiyrJ0+k8llfSqK9vwvzknL5WOBXHoePHUPYF8Q+vv4702hJ2be3BwyePYW52Ht9euCpGC30MBT1bWFI1QJWEhsZG3Ls/iMaGBu30+Pq4VOdEe4kZzh9Ckszxf/u7v1XNJeP47ve+h3hHI0q+EoKc8PmCWMnkxXXatWeX0TmkoW9bJC64g/Djk/c/xGfvfogXn3wWRw4cwZt/9wtcunsTD73wJA48esrUoap+LSznaVlbKSPWkMLi3JzGyY2pBj1kqT5xeeqwdgpygqRll+oUa+W9XdZYOE8/uExBtzR9nkkwZTDu2rUTJ0+e0NiZE7df/vKXuH79hnpKO8QcPLAhzqO1oQmPnjqNkyeO4+PPP8fFgQEsrK1hLZNB36YeAXqJcPjq7DkdyG3bd+DHP/5n2Llzt3CYX311FgPXbuiG5vCgLhSujfQlRkRl7KZ66fyHuR4hVYcBJuY1ezzu7iCJBF5ILMeaWxq1p7Iy0pbgxsg2tL73axOXNTY4wdmEpxn5t057qXNfn8XVqxfljc19QYXrFdKRuLx0OzaqVu3etQu3bt3Chx98pAAgxtGk6YPo6t2koPvy7DfI5MgSMUoSM2XAX0YqHsJjDx/Djxh0TSmxBHhGGESydyb/0QWNEW6Jpazqczl79hw+/PAjLa69iW7NxMQZoWw0UyEFanNvr0DXIyz/2ZdLyTtqKmT0nItwxWDitiw1v/7mW6wRr9nYgFQohEidDy2NdBsuYGllSRcULxKiZKYnZxEKx9Dd142W9i4UywFcuXIFxfwqtm3rwFNPPorZ6Tl8+NEXWCTPtKlRFQxBAgy6uFTIGjVI6e7uQldnp84IQQBMXBkOXsJxuRb7/uU/fa1aSsTw6o9+hIauVmHY6orUGvEhW8xjeXUFHT1dNeIiG0kWT3RppTvpf/1//grDQyN44bsvIhIK46/+818i0dqEH/7eT9De160gCpd9+rAnJicwv7Qo5P4//Pzn+jpnzjyGzVu2uEWxX0FlNzs9q2nuR1a2kToFtyLNR/qGBJOyYgpoQMEbjcxdQr44rqVNEfdgf//zX+CXv3xDNxq/n79apL8LgtUqers24dVXvi+60RvvvInZxXkUiIJfW0NjUxJHDhxAbi2PS5ev6EN86OgxvPaDH6C7u0eKWV98/qWCpb6xUTerySkYr02it80N6OrpFBWIEx/z1yaTOaMlLF87Mx3lC2iry93OoUP70NvXbV5sVcjVRqsXOfTYjSeun7PDki8GaVDcxVUDiIYSKgGvXh/ARx+9izt3bmnvWPKRdhNDKhpDe30KPR2t6OnrUQ96/vx5XSAMAO5d9W0CdWjr6pGXw4VL16S8JqtcwdEotVhCIhrAI6eO4oevvYTW5nrpjUiYiJnOfUYeSlTS6cReFkvKrBcuXMS5c+cErzNaD/l5NlyS6JGUxmy4ImB5XQitTU1uaGKeDZKhcJIQXp/L0piSH7fvDeL8t99ojdGYSCBMlkQygd6uTmQKWfEM2auT0T0/v6z3F41x2tmMtTUqKVCqnp9REYm4H719nYhF4hgYuIVMtoi9mi1kzeBEa5iwIIB0at2+fbtwl1Svvj84hGyuAPhCEtviusb3k+e+U022tePVH/4A7b2dWojXkTuqZS3xYiUhwPmF+WlIzZemFRR7XVrDX/z5X2jocODgYQyNDOPjjz9Ba08nfvrP/xCt7a0m1c7qsWyZjjUv+6UvPvtcuLmHHjqsxSI/MI3LHVJD2hj8P+eNxgPBZTn3HQ89dAxtHW2ilBjYwZRGiFyolWEsM6JRDN4fEoWEMC5J/6WXkV6eh69UxuFDR3H85Gl8dvZLXLhyUR8i9WCyuSza2pq0iJ2bnMeNG7ewkl7DmScex1NPPaNyjerEU1PTugD0IOX1ZpJ8pB21d3Wie3MPmloabWrH0ploiXxOui4ET3OHlqOkxOKyDh85bES7dHd3KHMxG/KmZs/AwYS3t5MaV50J/coTgpJsmmDWISxL5xDSuQyuXbuCL7/4FFevXsVqJo89e/bi+KHD6GlpQTa9Ig4je93PPv9SculE8RPRoXVHXR3au3pQF0ngysBtpLNUGzMWPPs5X7UgVbaTx/bjR6+9hK7OVrMsc1NHuqrKScjYyDWFMw7LZmZmcP/+kBSPOe2ziS9JrEbnIYpFEoeO8Cy5eMo5OKABz4j5GRrv0HaYph1DkHWpUBai6Oz5c0KNiO2Vy6G7tRWdHXRlMsEhLvx5QY2PT8EfTCGZakK5ktdzyKULGux0djRjcXEa8/Pk8jWiwLWTz4fNfV1yYWUWZUvDnpTOsISDNZPys7SC+bkljI5NokwiN222q3w+IfhOH9xZ7e7rx2/95CfYvHWTaC+sIk1Wz25Wk4pjaVExDXwqVvmDmub82Z//35pWkas2OT2tDJBorMcf/fM/xlbq/6kUNW1HjnWJWmD9XsiZ3xkXzAw4HhxVkaKAmBKWgs650/BBXLp0WVCs0488iu6ebmOgOx1HTztSilnsE6sQ5CeWSGoIwEEN/8z8xBgGLn0ribQTJ09heS2LDz75DFMzc9r3EHESiYUlP+Cv+jE6NI6J8UkUK0U8+dRT2Lf/AO4M3sfo2Dji8aSGAMy6XgFMHF7Ppj4pQKfamk0ljb4F1Fzks6hWkV5axuzElFYmXLxzFD/PZW80gr7ubj0vZkXe+PTv3rZtOzra2x1L3C3c5fVnmpr8PwYiMx33HKoUfMDU5AS++PxTfPbpJ7JsevaZp/GdM2cQ8vtx49o1jJCTVijho48/074slzXANy8/lm9kOvtDMQzcuC8TTV9dxPTGOKVEHtFQEQ8d2oEffv8FbN7UZTQnWp5F40b8lBqVmal6soLc03EiSL6aB3kz8SY3YXWQOc+Wi6dQpXSgTvKBymzOmYmftQDl1YrOE6XpuRvkT7LMr167qnUFzxCHgJygMkCUcSlnkctLio/A/niqFZFYPVZXliQ6xc+FF8HunduE1b1+/ZouT6oMsCKJRlnOBtHd0SoXKZb61PuhZwGVySdn5jE3v4LRsSnJjEjqo7VVl61v99auamtbN37v936Gh44eli4FraJsymUjan64tmMhUt3JxfnqcP3adfybf/fvBTUy7FwIixyh1vnxh3/8hzh8+LCgQFzU8eCxlqYCEwOYp0Lun7UNlY3JDZPoNAqdTIEpQkM1Mh8U92QsH1nO2QdqMnWmomW+bexN6PRJDCQpKbKPgg8zE+N4843XEY2H0bu5D198dQ43bt4Tx4t/h5a1SRpO+v2y2F1bNW9tvs6de3ajpbUdw6NjKl07u7pFy2HwExxL8Ddr/Z17dqGttwuIRYSUYB/Hg05RXlJeFyanMXx3ENNjkxo5Ex/Iup9vnwwL4lR4OHix9Pb1CvFCepItzykPTmTDBtNIcb8YcMyohnHkIaamyOeffYqvvvwc8XgYL7/0Io4ePYLV5RUMXLkqpWVKmn/w/icY50TQHUQOU/hQm9valOlu3pnAao7Aae7iGNw8VjlEQ3k8dGg7vv/KM9jc1y36FCugSCyBkCTM2acbvMbrT/mMyURn/+hRlUw5zaQWPba4+jkJ7joBX/a27uyZhKMJxQqvWipJC2WGqP9kHFRZpnwCB2kaJDnvCJFPPRNNpyHK90rphWA4QbUODfNWuCrLZiQtuHf3TqFl7ty+pTPQ3MgdbauGcXxv5CVGgxI+VIxQL6VQCmB+KY17Q+OYmVmQp0BTMomjB/ZhbGQYviMHtldZbz7yyGM4c+YRdHRSXJTTINPIkHSZxEQZPLYj4q3FMf/f/fe/x1//7d/pIJCewjE662Q+iN//g5/hO995QjQHcqxI1aAUAdErfBOcWJJsKF1DbyfltDQE43XaF2KmE4TqtCA9CTpx1BwD28E5nCydCZCKKpPPqcfjpNELZtorvfXOm2jraBXTgIpUc7NLSK9lBfOi7F5APYvPVIFBQCsFXX3SQAlJKzIgrYvOzm6Nxz26DQueTVv7sWPXTk3Bcn56mxekRkX8aoAf6Nw87l2/gdvXrmNuYtpM6XkRF8vo7umRgQoVh4l2oXd3Y1OjhkJ8Zp4wECFWfD58zl45ZrZ19JHgwTGM6dj4CD7+6ENcvnQRW7b04tWXXxQtie6pLNWpGzI9PY933/0Q8wvzCIWMAZ+jExC1PhoaURdJ4s79WSyR78u+RGJ/RfgqRISUcOrobrz64lPo7myVIpgEmZjp6BQkYWpH2JWnAnGUefH2FheWnC86g4skVNKAiBViZW1mmnaZOr1U0afsipY8nlyObDDFNLE8vyC1roamBiRTCc0iJsbG3BqDmdI8Dsh8l6S9JAypTma9NXeQxGkyU5PKxvKevnt9vcYmoaATnzHFpoiaEbmKO2heBOA01xpuOgNVqkGMTc1jbGIe5VJVz5v95KOnTsgD3fe9l56qlqtUSMppvN3a1oSG+qSAp4TyqKElxpF9C0heDatR5Zj8448/xtTMjHZTdHIht4jTPqblgwcP4KWXXkQ8EXZoDJtCssxj1pEWv8MjBsAhiTGqOTQReoOCN7IFNssoz5ONf44Xgm79muyIafebwaGJnhL9T/QFvyYxe2zeefvyfdBfbdPmHgwN35cd7cLcEpYWllHM5lAp5RENBpCMRYXLIx1jcmFRgktlt78iC5iOq01NRKQYM5w/qfq7/9BBtHV2IFMqqA8cGx/H+OgoMqsr2puRkrI8OycWckQCRkaUJLKF/LUjRw6bDHqQtB+Ovj2/cMtsnjwBDxwPjPZ0Dk7GQ2nrVLPd4u38zrtvY+j+II4cOYCXX3wBnZ0dGBkaxu3bd5GIpTA6OoF3330fyytLiCXCagEYdLxA1OP4w7g9yKDjJWefpR9k8mfQmArg8UcO48VnH0drc8qk9/0MOhuCyBTHBY7KUhd05JQRFMBLnPHFALLP3ioUfg8FGPe6ZH3z3zcIEEk3hm+UAyUupimFPr+Ahbk5JOsTWlQzcBbnyW2kmBIvULZHbmfppAW9ZycnV23KbCXGZ8tFOSelVCVjW6JVjlPmJrpHzkes2KikQJFjyZDwkgmK2zk0MoXB++NqbSbHp9DaWC/2TKWQg+/RU4eriVQzpufmsTi/oNKQ/Sp3TPyGPKRSnXQKVmyQWWJwgMAbJ8JyLJnUDstz/WSzvLi4gJdeegGdXe2YmZ7EzOy0UBoMbBIcSbtXPV6uYHZ6Xla6S0vLqp9ZhnJfx5uOf4ZOJyzDpPQkbzdnikEWBB1MWeNX7eZiQDP9Hzx4UK/r9u3bQsnTcIKHu7urR4TM/fv3YvDubX29mckZTI5NSJQoEQ6itbEB9fEYqIVJT7E7k5OY52EIGDSpvasLzbKJiqmfY2nJQ9rU0oyt27dJijtbyKtXG7g6IOcY+p5TBoAlJhE0bU1NKlVYwkhoNRTC3r37tAPkxWYrAn6mVm57jHOVXZ52iBskeBoiKi9ZtvM5ZfM4f/4c3nrrV0LWP/bow3ju2WdUtt65dVsal+2tnRgZHhfweGpmAo0tKU0vJeNOVYBkPcq+MC4PjIBAlQrI6KZYfR5BfwGdbQk8/cQJPHnmJOqTUbMiVqYjR9CqJK5+5KUumoFPkDQGHGk6zHq8TLMyezF9TnMlsn7eo0Sx7OUcgf/OALBsaMaiJq7L5fmawBZMFmyRSDjOpjO66InW0UXtFLu99Qu/jjwXHLKHF6iUBcIhrR84gfR0RTnXEKNDkoRktROGZ2sYYUtpoKNkHJA3x+WBW/j6/GVhmZkLKXzb2doqVoyvu6OpGkvUi9XKh6D+pFJCSIBT2smaUQjLwoocYTjajWLTps1WJhLrFqrTpEdWTwQ3Z9JYWJzDkSNHVGPfHxqUETxNGpn6Dxw4gEdOPyJEB2+MsdFJAXSJRGHPR+AsBzp8UPweDQ31WFkmTYW3O6d6Rad3YSpT1nOadiSDjjcUkSP8gD/95BNcv3ZNQjQcvzc0tODV738Phw8dwjfnz2OZXgqrGTW4ftXecYnU0ByQSBdOKMeI+2N/WUdqfqOmU3wGPJg8JNyz8Rro6unGpv7Nyni0mRq8d0/0fH4aFD5tbWjQMCXk8+lDSJCepDKMRophUYKamlsNlymZA0NkmjK20XisvDbEi8pNt7+zkox/nOUN+98VfP75p3jvvXfEo3vu2adw5rFHdXD5PNhT9XR1Y2pyTpSeywMXkWqwslBwMX8AbR2d8Adj+PTzS1hcoTIZBYK4WCaipYxNPS145snTOH50HxKsjChGFAhqksfPzXzQPRsvW3KzJyeOcoaQLZ4X8QIdf9ARdHW4edGIiMy1EcWKqYDGvSaznsny25CPVZJNrfnZU6SWynMEfVPHhUHD1yG5EKfbKeiczF3skmaFxKTiScizfOeqQpbaMl6x3lIXvLsAucYx11ibpPJKktivTGiAL85+g48//lJAi3rS4nI5JTF+qr6erqaqbHs5WOU3d3qLzU0NaGtrNm34UlmiLcUCbxc2jE4H31eVrocmVG6MzZqXkzdpIabiypgkmlLdi/R1isew0X3xhZfEwOYCtZAvaWRuD48Dl7wBdJ17qd3k9LBb/8kHRO8CfnD8fc+cYqPhBBEsBKZSSpwPhkvvZH0jfvp7P8P+/ftx4dsLQqwsLy5LLIkPJkh2AhfZLGGcx/UatR9ZutJjvKlJFwxBymLVu5uXlP0du3cJyUIkP/d6Y9TD8DFT12vHFK4LYHZiAmtLS0iEw2JAMzvwgyUynasUeai5KaD6GXMD0Q/5F7ggq2U399/M746XrjnjEJH/2eef4MsvPpPn28svvaDSlZfMrVs3VZqmkimk13JS//r4k4+wsrakZTMDhxfiwUOHxKh+/4MvMTWzrFKJz5G41WSMupK9eOz0cWzr70UsElKGIyKEX4OXiAxmpAJnLn78f3L1KKU3OztnZZsj7Rqf0DRP7IKx+56BUvNmJ2FVayFTlePnQGCCZTAqb0cUdGwTxoZHdIa4xmB5yf9T4HCYJT+7iP7JACRyRCYodWx7TH/TDFpscqqBos0UHe3KlNeqBFnUJq9mPCGqcNWPKwO38A+vv6EhDelCvADIvWQN6tuxrbtKWAsHiVo60xwkUIc9e3air7fT+YVXcPHCZe01SPtgScjhhtXeHE3BjPIorc2FL9mjqCAaDYulq1tAD6aqMmBkeBi7d+3B1m3bFNRSyqpUVfYlUzEZLxDuZfJp9mAYWPyeHODwGLa2tekNZzJUOrYlOXdacm4hlrFYkMovSzFOUKV7mM1i9759+I0f/5Z2LvfucfQ/pj6Tt6kGOyrNMgJ7ry4vKcPnuDD28UIKa61AqojEktKkywRUxlKIqG/zZknvMehU70uinNC0mA4E5QYnRkawsjAvD71ULCHQLi8XSctt2gQi9InTM21MQ7VYvWVZznLCg3w7r+wyPUyjUnFC+P777+L8+bPYsWMbvv+9V7Fjx3aMjoyo1GYZJjvmMjA9M4eLFy/g/tBdsevpULOtvx+7du/WquHS5esYG58W38wynR9NDXFs3dKHfXt3yqyDVQnfKz0LqXDGs8RnY69fVF21F/z82F/zc+KzllEog5mrD6l7mxgT3y+n2/p32Rqb4w3ZKNKICfjUs7M8lOhuhW5OEdQnk9qHErhhDrXc3VnGtUmoVUMsIeX9p/LdMpgm9jzMbiQutTGhotzew9Qd3fsx2X8RsrTrsqLYgOUBsRd+/ovXMTM9756DT8Ra0qx8e3b1VUnfL5aopEsjYwrDxLC1fwuam1NobGqSze2nn3wurUFvMsYAUG0bgKBeDY316kVWl5f1mrlzaqhP6RYngsGUnQq6UWgSz+/V3tYmKW+Wi54ZBbNCOkPJa9KD+UToAAAgAElEQVQk8mbT5EzuiTphucYHVt9ADQ7J2NZ2QGQssGxhEPHPNDc163B1tLfpa1HX5YUXXsSJkw9rgDBw7ab6MWZDqUzRAjkU0d83Vxt6Z7P8HcPA1Ws6KHwjzHI03GD56ilecZkbEak1ruU4OVmE/BAOxTUEb1b2usyoPOl8DtTO5KHhjc4+d9fuXWhpaUNdgEtoZ6ZJkV4vy9XWKZ47rQWjWUzbhcFpGbPR0P37ePONX+Hq1cs4cfwovv/9V0VFYo9LADeno2bQ4kcuVxKKf3l5UVVHJBgRfjARpzIA1YtXRFtK59LahTH0G5JJtLc1o6uTr9fWSBQuIlCaIGkGnQ6zyn8eTQYPuXTLunRX1KOzLONwyIDUkrOgzxwFd2WWWbC1Afsx7jtJpSnmbQ3jshvLczJgKJHXEEuoV7a9mGmJKo4cjNDTDNVawk2+vVLWgAd8PZTXc9WFp5whyYuNv8esxkD2Jqz23+wsKj8KhfLRx5/i3bffE+qH8DRicBk3vhNHd1dX1rJCJrAxZFCxLFDqDpJUGNeQZGpyCovUmvDG9O4mCgT9CjYGC4OH43E26/x7/CeFZuhKSRIlHUx4VczOzMqhsr2t3Q5vsaBJHRWhBH9ytwYDhf/OBTqHILQJJprBmzqZ2pRN75jWObWjiCwFW7kq8Iimfb09OvA84K++8j2EI3HcuHEHt28Pqn85+/VZmdZv2dKvB8YDRiYBFaGOHj2EQi6Hv/3rvxFqQ1ZJPT0mmlMuCwJHSTYOnCSCQy2PTBpZTgClieKyVI0hb2gSCqvyuanEoThSU6NA2poCc+nuTY7DQaO9yBl23dVU9mFuQS7HVZbmRNPTby6f1/L7rbdISp3A008/hRdeeF7ZiCaFFEXlZ6odGp8bwcwuq/JW566P4AjTMTaCrYANmWVNBTkYYP9Ghj8/G/5dPg8LupALOqPleNLoCrqSmU7evXNHcDBmLPViHMpx58Yppo+apwVdyvyn8LhOeIgBly0XtYZh0PEZhHwBJEMRBKs+tNY36meckLHmZk3RPaMXZln7MDYkJTewseyksN/wB1zi8jCwJttp8hn6hTOg9nbKJm9nqyk+oUCdJsTvvfs+FoW9zJl0PMHkLzzzcJXSeIsU6ixRUsDG0kSaSzmAD8VrIGVbZBGuRt/hzqyJNV17fhicUDI7Ubhn27atqE8mMDMzrQySXl2TrDaDhwBRlkKc9Nl0yEwANQLnje3Y014Jtra6oj0S497WDuax7ZnJcwLGoQb/Pt1DGQQtLU3KdLwAKB1+/Pgp3LxJ0aFhZLMmn3Dz1g20d7YpoAigJpial0tzSwrfeeIxKQBzycz1AjlmXFZzJcGJxf3BQXHsKG8gFsSqid+spjPSYSSOkxcLLwMy0MmG4OKVJbi575iupVxSXS+n7EiCJtH3UfdrgXsjhk2ULXNYF6NA6MqAVmLzILKEv3H9OgauXFZ5//LL7OcO6XlcptXX5JRAA6I4EcFP2o45mlspJcUocyujCTUPPulduUIaRco+0KeiLqh9Ivdf/Mz42ZHXxqDjkIljeOvpDFTBL8g/x7KXoGChZvwcOhRElKXfAoOJcox0zGHI81zw3wU8oEYqhyoMQGJxaWrJnz4/wr46OfzGuNoiiD4Wx96dO10/ZiUmExWX8Jbt7CK0AY6FkZArCjwndeiqCkth3p/xJDQYwA6RwR7UlZ0eeMFLe6QjkZlAlBYFq7gHZO/ue+X509WllTXMzc9jaTkta1hlEi4qOU3SA6NnG0st8wwTxo59EpWNRNcwNWLWzJwcciHOEocDk4OH9iO9siquE3u++bl5TSLHx8cQDrNpD6g55iSID4EHU2KxPAiWJnTYGMSmjMWg9Gnq510GAgPDp0EJDzyzLMvFGWnfswxqRV9fL5588mkk6pvwi5+/gampBVQqxuCenZ1EIhnTDovlVU93nwY+Dz20H8eOHZJIzeLSopAjFNdlySvsI2k5mazduFr4U+TWxtj08KNWI2FB5HjxPfHQy0uNQbiaVgCyJ6W0HHvHVbrEuB2Wesm89aZez8DLhD8MfW9edPIIFHrDblctfPNFfQ+W9ydPHMPJU8f0a6oPX7x0SVQnrk4YODw84vKZAqn6KsoVckTPbGz9uCksF8s2EONnLQMR9v9OgoHZtrmtRZcvgcue/bEhmeywcr/GafDk1KRWLJRWYIAROpels1Aug3Qh636/hAx5nM6FVy0LZw4a0VfVWjBaCA1jgpqbmUWlUBDJemtvLx4+fsyIvW69IAchF3ReJSXeo/6IW1MQQeNoWV5FZ2oTrnz02Pw2RbEGT5eCk793Par6UD6vgjFKJqdncJn+7UOjwhn7Xnr2RJWGC/KHm52XzmOJwEXOe4S3tMUka3eVeSpp7KEbOdCrdZ2/WB9NJ6jJkVF26d+yqTZd4v5sZHhEtkJjI+OaVqk0dLAeuZssr4hcyJvNaC11Cl5rfLkisOCmIBEXnubxbSgZlsg89FpY+6rqH7iyINObTPJXXv0+RsZm8eZbH6BSpuBNSZfE8MhdEV+53GWJmkrWK0M899yT2NLfoxuw1iqzCuCEqlzWlIxNvCZjdUGTi3c2vty7MXPxwApIzX7ZBQ1LQA4JNBxy/uvsXzjo4XCGqJ6x0VENkzS5I/KC3086/Rt6PBZEUoE2MIGXcahRStjYzh3bNUShric/R6qqMdPx0uvq7AbJtDw88r6r0sKMjqUG/+NUmc+cnzWrDnnJV4rmb06cJ9nrcsi13RurHMreGQOcRiekHPGzcb55LHuLJXkQyoewVJA4LIVimcGWqBhQyGMtn9F/U4YT1jeEKGUQ68KI10VQzhdQyOSQE5aWllj1Sg4cbPFc0MK4v7dbpNOQJo8eIsYzWdkg+OR2h9bXuTZvYwmqE2h+9+u1qSsvrQzUpaS05IRvtUMWcCEv0i3Bzqx6ZufmBbonA8P35CP7qoxUUlRWiDPMFPXhq7Rz/0cfgPaONod940Lb2ek6rX3euBw/Eyy8pb9Puiac/rH8YHnErEOjeN4sHIQMDY3oJwcS3p5GmvvsHbKmM8Gxt2ZJvFHpoqMpkwEsGagh3exmiyy6kdxHnYw3++oS8aNVDQw4qn366Sfx1NPP4vLAbYxP0HyShhSrqE/VY/D+be0kudj1FtPHjh7BsWOHpX9IjzzNpXhBlKvqRzShVXnN1xY0wdlcVgfNCJVGg9H+jI5B1Atx4jv6KPl5uZvYK0ukZ1IsYeDaddy8cVO9IqXsmOl4URFZQ+SK/NGdeQh3SZx+0pXHE/bhlKyzvU3DLbmvFkmWzcufbmDgqig8He2dCjqpsjOgSaFiynCYW1Jp+P35vhl0HsFYcFy2Au77M9NxFcQg5OXIikTuQrwktRzn/eeTXDkvjbmlJUzMTGkqupLNIFsqIFPKYyGziixLTPbxdQH5AwYpck/ECjO+szXOrWZkXMNPnSU9gRO5ctGkKgpUeM6ivbEej556WD0nl9ECE5Ss76z1ZG5uoFrKA9cr7bnmzasRiWsVT0H+0g80hApIVV+qP4yhb5hGE/Z10DXy9VjNEedZ4K7w8ZO7+FWVIldW81hbpTxDTpNJfpB88Awa4uKEWZNknPlZcz/J+pofAfuzVENKlJi5uRmN4Ok3QNQKITWtbe2q0+nYMnD9hoze1w3suZB3uvQOwGxZnzwyjsqdqLHjf/MD5rxFLGry6+qIKnD2u66HIO0nHAlKabhv8ya89oMfoq29A+fPX0Jba5dUhjnY4S3PXePk1LhgQ21tLdi3Zw+efuZJUWyY5XRh8garcp1QkKKYMlo4IgkKqmTxsHpqzSx9bNDispIrwfnhKAOyl/L6CveRqbfiICqbx+dffoXBwUFs7tuMxvoGrUDo5U5l5Z7ePu3z6K/G10tfBVYQ/HpLy5TvzqB/yxYcOLBPQSfdmRy1P3PajxEtz966q7NDECplXVlycetpSH/+ZMaiFAJvB7YRXKeoD5LVtftjDiPJUootB1c0FnTsPw2RosuSn23BsjVFisenp2RbxcUxPQXXijnMLC3IwpoDFGqiUrS0sJxBbm1NSYD9HTlr8WhcU+n6RBINsq0KiDu3mF7BSmZVQyQqAvzw1VfR1tRi1B7aU1M20NMB1CTSGbnIctoQMPrf2qDQyk5lQI1jXAla++8sRfnTa4O8gPy1VFlbM9h/l9zwj793RgImCrqVHFZW8iojPA159m5siqmExUiVZBz/yQbSDQEESJabjzF4yXymc0lzS7NsaBkc5LYxA7B0unbjpuTKpHvJO8vDTPJrOASBCJEsI6UU5fhWpPIzk4gFHECUoGwyp4lVVN9HsmNAcnRUx2KDXheLINJQj8OnTmFhZRWXvryEnvZek0lQtoJ2O1cuX8bI6LAkH777/LN4+snv6D04XITDgxJtk1OQEwLGyCfFh6YhDCYuhzUlq7Ac70ArexzuGHnw6QhUpXJwUsDpGljba+NZahaKGs9/8PHHmjBShIfrG/Z9d+7c1VBmy7Zt6gu45qB+x56du9Hb2yt3muvXBrQDO7BvL554/IwuEAITGIj5HCX0ZnHtxnUFHWXh+YPTarmXOkaHN0jgZxWPxlRYyQnHHVq53njjBx8D0lZHvCBJQ9KCWvwy2wOqfZAUB01AKphfWdLlQc4iqxp+byozTy3MS3Kc5XpuNY3s8ioqTiUtmkqgtbMdCX4eHJyEQihksurxuJq6MnAV82srqFDmD1X0trbhBy+/jOb6RgnT8j14Jp62LvBaImuj1J64Xs7dhRuymhdMtS2DW/Yb59RmHhtL1lo6fOD3+RDUijFQ//W/+O1q1c9bjrg284Q2TD1LNOs5ODHMU8+DEySh0IlSqegDlfF7oaiHp4V5qazbjmxporHpfsPlMYmJRHjTO40jeWLWFDDSubDROYc1sjCiuSB3ZDSjF4PYIQYcU1jYOAY3J6jEb5JmEeLSs06oD/Mmp0+CD2vVCm5OTyEbCSFPus5SAfFQ3BgUVT9igRCiVT+GB+8JrcHBy7NPPYW9O7YjKtEfO1hGQ7IyPhAOIRiJIp3OYGhkVL0Jf/DfOWEtZHM4sG8ftm3v1yWSS2c0cGE5HKWVrvMmt0rEbl2VrBSKnZzCO+9/IGk6PjfZ9pbNcJADlwbq5Le1iObE0nXn9u3aqVFV6/79eyrnjh55CI+ePqWpMWF1RENk0quYX5iTuCt7RbrkkOXOskhLamGYrLFhsPBiI3GWB9L8FdxNr0C1oRD3afz63KuSoc3Psbe7S0MrQalky2zzwSLB7oWCPn9m6Syn2Msr6rsXuSPkmoW4T6522McnU4LTlXkv07IqHkMmm9GulMTmaqmM7o5OtQ40wFxcW0W+XJBCQX9HJ37w8ityzmWG4/qDl59KcON/WXFpXDLbJTr5eS/oahnvgYCy7CcGjCs/+TW8Z+NdWOthalSsGqDBIW18/+nf/ctqIGgOMtykEzhsBiskB3I4UVLK5m1HFLaEYwXroky1ZT/ZGTmbXFZUzCC2MPVLmo3LYVOwYpBAwcYlKg++cHoh9mKGFvesdYkikYmhm9KpIXfPi1mVqmTUaOE9U6qDbjn+CRZuAe2Y/CjQ1CKfw9sXvsXAzBRKiSiSqUbEaYaRSiEeiqIxEEU8X4UvU9CH0Eb40/596Ghs1CSMwUtL3PxqRiNqYS45JkcVd+7dky0WeWds5MnpYkYjm5iNfEtTg0121QMarC0YjsifXNNa4fYM0cDDxux7885dnDv/rWNV51WOs1/l3pEXHaezvHTEpiYypKlR1cXk9KSmk1zXnH74NE6dPK5hE4c7XFHQ2orEzjt3b2N+bg4N9Y2IJVKIROjZZ/2I6C4inhplhegSBraCi5ctv1Y6g8zKiqa7dHlNZzNyteVnxfd9cP9+7N2zS5NqmzDaMoL6p2vZrBBAN2/cwCIB9rPzWFlatpURe/+uDl0qnl/faj6LuZUlLK4sY2VtVRmfzykeCqEhnsTObdtVYg7eG8TMwjzWMmkF5L4t/cp08TDlj+WnJRSN6fB4XhJe0BldbWNqs6HKesbypsfeb9UuIF1UD5aT6+sIb/Rm5en6etsH3+t/+X9W6VDDiZS08eXLTkspoueZnYiPM6SAF98MQJsQGiaSN6VoGpp6cqpp3algONJaNAoG63tZ6AaDtjNhoBGRwZUBx9A1Gyi3d9rwxmsbFTW2bnDiij86/3C5yUELL0bqVogk6w9gYi2NX3z6Kc4PDmKWUvGREHwNCQQak0IK0NqrEUHEfNx9RdQHtTQ2oSmekFEkvfX4Z0KlKloSDVpcsynnLuzmtRtYXV7Fnj3EkNIJdEnA6f5Nm7G1f7MuE34oPCg8rPwgw7GYJCGYoe0J2ULbXFgLOH/+otS8CAfjJHOKE69IVIeYlxkDmzcz1xYkWzLrsGTlimFqalJB+ORTT+Lgwf1q5rk7pHjO/OwMRoaHMDo8LON7mqIkGpukOSOQrjPe4BRUlY0sx1jF5OU8k6HTEQ89h1wF6nyWhBKhb3silcCm3l7s2bUTXe3taG9pUR/PwZSXCeTAuraKby9fwudffKH3yl5P7UM0jFB9Eg2dbRyLa/VDhMziyiKW1+hPwBkD97M+XYKJSAT1kTi2btos6BdRNqvUTS2XUB+L4+juXXjqzBnUcYfrZgNyhfWWj25Y4oWVBd2DPzb+lmlub1yOu35vQ8B5FYvLoTZ48Tpkawzdv/vg+6//8V9XuUjmOsCoC6YRaLdfoKaxL6SISzc8JAaMdm23h3oXLE44arcjMX8CtW5uk29ONQZdMtsnX23srhGzyKqOCe6Wmhsfh2H5rAZX6aKAI6LAMp16fBkqmtbj3PIafvXehxi4e0+cuCVUMB+uINscRzlBhL8fwZIBWCssX8NB9Qxx6pJEbFLYHE2hNVaP1kQDmhP1qA9FESYMiDvNsg/bt/Sjs6VVimdr1OzUNNccRXnw2B/T0JADJwYT+z/r6dZZ8uxliEv86ouzwuvRhJHZk4FGrUeWVR5wgJL31HrkeyYVhxNYTqJu374leNwzzz2Dvs19yBe4B6QQ0qoC7t6d21jmPpZ+2nxG4QhmlpfFvqDpJqkwnhssg0Q9Ontyyi26JT1bBvqBR+JRRCj4k4hqTcNCYxuxo+EwulvbZSXMS1TrFQ5hKlUF08XrV3Ht1i0NodRzB4OS3F/KZ7BWLmBhdUXlJns+XijeYl3TUp8f5P9HA0HE68Lo6+xGIhbD8NCw/Ct4fmih9viJY9i7Y4dKUEE1nRegBkXeMMWVjVZtbhigeIiT2qEzD3s7k9664MHstl56b8Rg1kQfDeztBR3j70//tz+qtra2CfbEgYLEfriX0iLR6S1qIUvw6nqNx4DxqBIKUA0bmfHsRqGuoIC4NLXwfHq9N6IDZ4tJ20HZ1Exv3vHIDGnjgVA3rEncRNcsfd2o04m7Wl/iPSCbKq2tpPHRB59i8O59eaMvlEu4W1rBfHMEuaYoSmFDTcigkuBWBTp9yg3PylfGEXWcis++OsRCETREE2hMJNGSbEBrqhFtDc1oiSeRIiKC76NUQjIWR1tjkyaANGAhFSTsDyIWpiYM4Vz0/zYbY6ElCiXMzcxJJGh6dl4sfNpUSQWrtUUQPPaWkrGrVtDc0iQAMmUJSDKmBgd7JZbrdE2i/dda2kAJXN+Q0Hpt4Cpmp6cwPzurrMMudS3H5bvpj/LG1+SRnurxuHQcG5ubZdbIIJcAE61/Q9QuDchFl8rcE1MTGB8eQVM8jv6uXpw+cgxdre1ibDAY2a/yo+F6YHBiFNPLiwo07q5YOi6sLGkQspLLIi2zk5KCVBbIGoLYQIa/R7iXgo67yHqTNiTyg5UUK4r6RByvvfRdZVy+J352/CErZfnNGaa1drPbyXNnb10Cw2v9Nhae60H3a2mxlvG403uwNLVYMxaEhig837/7o8eqiUS9JmUnjj+kW0yXAaFJDgam3OJtD5Vh1mEx3ojZgWscm9syzoacvOFVruPT9GErs7r9hpeQPSSBG+d64/WNz4qdAve4em0VHlxDPmiy5gC2DGjK3X3+8We4MXBdzq5Znx9D5SzmWsLIdSRQiBN5Y6/J/p6V2HWUeeTX25BF3VTAleCmPEX2t7Kivw5xX538HuojUTSyLKV3XSSqn6loCvXRBOLcs7FcjCeRiMQEXeLggPuoxblFXLpyVXopifp6yQqShdHa3KLDOzc9g7WVFS2+CZCempuWwhoz4aaeXgkdcYDx6COnBUIXhzCdFprm+o1ruHDxWwwO3tW+j++TUDYC2ukyxBJVw6x4VJPmEKkvsQiqfpIyc+rduOSlbXS6lNNujZmLsggry8so5/LoSDbgyK69+M7J0+huaVffzSEGL2Naly1m13Dh9nXcGh3GSt4WxsKpcihDtYCKyd5RVUr6X9WyOI6cDwhjWwWS4SiSkRiiRL74/BrwKZPRzy4Ywqbebjz5+COm1sw9qoN6MehEkHWfsdYBG/dzuvDXy0wv2LyByfpxXs9y7v7fkBNd0OlQrnvLK+idOai+7qkD7dV4rB67du7BD157BQ2NpMNYmamOwyLjgcZSqfbXymDnuWPpQSWsvTj9r0WN23fwWTjhoVrRaVmrNgXyoENKd5bx7Iu5zs5zuHG/x+EPf5rjjQ35uehlg8+J12dffI5vvr2AxeUV5Mt+zNcBqx0J5NviKMQI2bKSV58CyxEnA687iiI/+nQ8/yoX6DXoXVWHwc/KgOUMLZbpgRfwK5iIeKdGaCwU1uCGmZLkVe7fmpJkqCeRiMb13+nnl0/nqOVqjHR5pNOQMyJs4er8kqZ+XIeQcU5dUvZeba2tSMWTWF5YRF9PD04cPaYDl2Z5mstjdm4G33z7DS5cvoB7Q/eED6XcH0VRyXZvaW/VgMccTcsa3XOIsVbIYiWTxtLaqqQnOD0lV5ImiESNEMbFC5Ow4mQwjM3N7Ti2ex+eOHYK3c1tsrJiAPHP5DiZXZzDG599iLMDl1AMmDyC6dnYXEAIJzKrS+So+xGUTg0X5VGtLxhofJ5aA1SqtRKWBqPMzGTit7U2Y/OmHi3oWbGIFccEUkeHJKMFeeWQt24UPrQGSXFnd4PQVa2n21iS2pGuzTlq7ZNrbyRz79ApCjplMhtE+h490lMNheLY2r8dL734rEQ1WRZoELJxt/BAZ+nltfX9hDKFS6VeJlRftSHoaqHo7KD0nxRUNKP3bH9dfNXG6evRTZiYm2Fao+pGvjKkclIFlu1MB5IOnTxAV29cx7kL32J0cgrLawWsBALItyWQa4qgEPPLvVWlKt+2BGkNZS94j8uAFs4O7+MysodAsFvRnhdpO2I6u32dtAAd85k3sskX1ulW5uCGFr7cN3EgQL+9eMCCMxKOmqEGMyG5fFWf+shoICQ5e5sE+5TtuQvlRcHxOBfj27ZsUSnGNQUHFjPTU7h0+RLuDN7B/eEhKSw3tTSJ6U6nH05iiQYhHCuPMjLsQbm05jqAKA+K+RBmRukDyvO5AZBtGPziUNYHI9jCoGOmO3YKXU2tMu3ks+FhZ4Den57Af3/vLXw1cBHVSFCYS+16OZRhi8H9e7mi95qKxBRU9ewbCW5naVaiEBEzIX0DKZPYhKb6emVsTZaDISSTMWzaRHFk821Qq88WxwMkuGwm9sGG+ssqHUsMlgXd572xxXFoEy9Len9nHSKmA1L7u8Jsek66OuzGCfW99tyR6hqtXRtacOrUETz22EnEIuYJZghxW+gZZeHBL++C3Qu19VpZZ9OmckYCrEFKveNpGcyjuKtcdX9IJ9vV3S65WNyuZ0f7viLKu6/jysNaJiT5kyDdstjwc8sruH3vnmywrt8dwTRH38kQivUhVJMhmUZUqM+g4PMyspWbgiKuv2r7fvwN9qy1D82pV/H9looS1qUfhH4SMqeHz7bR3HdkBukUj4kwVjByXcKsyKB331QDjGBYCI0wAohUA4hxzUI8YjQqzc26SEirFoIF2EdytcAsaHvbitk5razKdIPiPdMTkxgeGtItTF9uTShLRTmZsqelRVSBKww36icG0tja9inIc0+v3Up5TRR9ATQGo9jS3IHju/fh8aMn0NnQrNKbPSgn1RR4vTM+ir958x9x9vpl+KKGTWWfygEUnxV5cbRka0k1oDlVLwNSrjw4Ec6nMyAckfqfTQ0UDIpoKc+1hNyBWeprtxjBtu19TpeFZaedW6N/2cXq/bAtk6vIvKBzw8SNy3IVQQ+Wba6K24A91tzei5ANqwQntuXlRF4yvn/+0xerE+OzkszesqUTr7z6PNqaW5xrqOlKeD+83YUmSm566L0WlQh6/Z4JvXtBKhvXd2w6f3xtAkt70ei4+d4XVdNp/dX6SvaBa8mF/7osW638c7eUOZv6UfXXSXt+4OZtfHN5ADfvj2CBCI26CsphP6rhAAKJEGINSYSoXEbcJg8fMfeO5cIY8BB2VtHa4MjKC7sA9AES2UGUi25jBpvD37mMrGktcYucBPPm5Qet1+kabAksmYGLDaXEzFJ2CRQhuftg2WylOWElaZaQLO7WiE+VkQZ94gJ07zH0ELMEs0c5m0egUEYlU8DyzJx2r/FkQn0OJSfs/Va0xOav9Rk5+BqBAd5CWFeSKqH1izQEP5qCUWxt68LJPQfw6KGj6GhsBoHXkpXg1yyXcWd8GP/tl7/At7evwRc2RTgyIji0SoRjaEym0N7UrCzHIKM+J9E0nEo2JuvR3dmJ7s4urZn4+kmZ8s45Mx/XKvXJOPr7ewXw1mXmXH9M+mId7+rFny3I3SzA6e04iO/6bs2DHzqxJDvzdq43ngubctqE03teXIfxYvG2BsQt+/7kf/pBdWUpi6XFFYF7v//ai+jt6dHfFR7S2wtsPPOutuUb0/Rxwx6P4N+qULHOiL4mN+BuFMdNUmm2EfOmnmzDKLYWdOvzI6/Q1GGt9ZX2Jr0e1J6EEG6SPSiWfbhBZ+LWLXMAACAASURBVKH3PsKd+0OamnHyJvqFsDdVVANVtHa3o39nP+KNKeR9Fazks1jmbqpUFHGSknoECujvmIuyDpP6VzH3q6gSqUOyIoNO7jaO4e1Uqz2pPu63JKPtDq+EY13Jqo/NHrxVGvwWZRvsBPNl1GWLiFZ8SMmFlGpUQKXOD380hGo0qGlsNgAsF7IGBCY5tVBGIFdColKHWDWA4nJagZxIJWXowgBl+SdzTg4JnaSgAssxIuRbLs1L4z16qx9NPBFAczSBHZ19OLnvAB7atVdkUl4MEpIlG7xcwN2RIfztm69jYPAO/NzXEnzALJlIKajY11YLJeTo9VAoCEpG+XySnem4q9LckZwNU5qV3TF/rYBLJSUA1d3Rpgm8WgW1Rea77j1vuy/NKXf9TK1XORY7ZmDjVXM6heu9kp2/DYnHO4O1BOVlUCf7pykuHamotvCHv/1sNR5NYnZuUdp+333xu9i+bXsNje0FXe3FuWA2XRNOm8ivcn5qPEt11DDeqD7sUDcu83phZSsPc+px7/FBOI3rqewms5JvHXjKXsYFtQ69U8ry+jxXAnLPWKr48dXX3+Dt9z7E3OIiUvUJjcDpq01ze3LJWPrQXeexJ05j38E9iMQjIp1Sl341mxVEaSmXwXI2jbVcBquFLNaKeVFR8mXiUCsoFUoopNMorqUlLMtAol+chjRC+zDrOo15ssgNsa1R9noZz+foaCROmdiuYT8CZT8iuTKia3k0l4EeTh6pvkUtyWpVO8j5aglzgTJWYwGkw4bU0RAhV0QwW0IKIURKPuRp4kkz+1hUU0NqwLDMZLAxc8orYMMHLlSNwzBybRIOhPX3mck4LCFzu6elHZvbu7B7Sz/6u3oESGZG4tlgP7iWXcPg8H3849tvYXBkRLzE+voGlcSRurBYG4TPkaNI6cPO9na0tDVLPY4rFo9jKfkPctpZEuez6p8JFSSRmFNOwg8721u8BqVGv/GKKC9OvO6ttqqS+pjVaeuXv00ja0HoHVQvEr1/Kngdf8GrDHXxW0LQXxNmmW5Tefh+8NyRKmkeVLilyOhjjz8h/UWWLCKNOkDnemm5PmW0Pdz6aNRrrHXLey/eywQaIq0PRTwtF37djSuDGq7Ni079FaPAb/xhQwz7Iflux4nyalmxsWn0Xqriy3Nf48OPP9OH39fTLlGjcsWPW4PDEtwhDIlJ55HTJ/DsM0+gu6td4qGko5BbSEYzA2w1n8FqlgGYxkJmTbulxfSalKRJPiXqP724pD2dekofUHClKktWUDg2GgJoDcbs5noFT8XY2mfH7ZJKT0l7Q6AOgZIf0VwF9Ws59FQC2JpIoYP4Rl8A6VwRs5kshjOrGPHlsdIcRbEpijxF3jjBy5UQzBSQrAYRKvlQSOfNhJG+8eWCbKk1advQp+p5cnVCdSyxOQIaVLAMTEU5cY1pEc7SkNPazqYWdDQ1y3SFmv0SqZKUPU1Ac1hYXsDw6DA+++IrrQoSyZR8zTld5VKegzCO+e3v0j6ZqyuCMEwZmhKRNlogl7Ek8SgGGVXrOEjh+SAIIRoJoYcGLE5/xQM31xbY3iLc63mEvfTW33aeDIFl1Uat53Psd2sHvIPnFuuut/X20vwz3mLfu1A9G2qBQn74/OEqtRbrgmGxnI+fOIV9+/dpZC1O0MaSz30vr8/7/wN6ei/JykfLgLWAENbQZUUvc8mp5wFU6PrtsvHduT//wDtWRmX95W4Vcu28iajKYho0+vD5V2fxwUefih3e39eBtrZWxOINuD8yhW8uXsHM/KL4Znv37MQrLz2PbVs36QbngRMogK+RxET2PlU6vlRUbnK6t5LJYml1FZNTU7LlnZ6c0E1NeW9/LIQ8qlgt5LCcSxvqolIEVTKLLFP1bNm/ka5td7BIpMKOOtEb9Rku6PIVJNMFtBar6KD4DsWTZCvmQ7pYwVQhi/G6IlaaIsg2RpCT0VIVgQKDrqhMV1cESpm8Mk1dLKwMRwiaKbvZdJWrDq42uBPjjpG/1nSVKBIikdinscKhDOHqmgY1DXGDZR3af0AMfMLUOEThK+CKYXFlSb5y167dEKeSF7wBMPxoqG+QfESTxKYoaFtUHxcI0Cpa80CnJ1nW2oJ0GvLt6PuQjMcERicemFAxGa70b9Ywaz3TrLctntCszq4Sxnra8gJEjkCyarOgM6YEf+3gkC4mPIym9zXt79vnKeaGO+v8tRECnKT7H/zWk1XSR/x1YaQzWVle7d+/z5bFmoxs6LNqQbfen+kl1wCilqJdPja8pgExf+33HuznbDm9IZwejEGXzmqduwtiG9hYacsDbMpSpq9oTHIP03Du/Df44KNPkEol0NfZiJameoSjKSyni/j20jXcGxoVdrGruwOvvPi85Ad5Y7KH0fTQKU6JxkL5BCfBzepgeS2N0fFJDA0PS4KCuMae7k7sO7gXPZv7EEslJIRAZvTkwpx+kju2lF4R+oJ+7sQ1ClQuCcCqEWU1Qa+KY0Z8pKyiSkCsWEUsX0a8VEK4WgKRk9pdVfxYrhaxGIYFXDKEPGVuOIwplBDKldDoj8CfKaGcLqCJPVcs4j4vYmT9YnVwad+QSAmhz2DjdyYRlOrJhJ9xx7e0tiboGH+f6wKCjuk2tHVLv1gPLa0tkszQmF5SBiUhY2g++eWXX2FsbFyfFFFQm/o2SXqR00hlMX6vXNYU4FTB2JCDTJblFfrRr9mEcusWrRMoGkWR4kyazqh16OxsB4WofCyXa5Wa6808ZIs7kesyDHb4vODy2D/e5F4yfRv6uVqic2d2IzhaAcvv7dj+YqiQiZPPC5JHdojvj37nmSol36KxpBAGhw4fwbbt222JV0Nfbwy89cWBlwRdBahcZLs0C0TvTT8w9XT9npcltTSs7fgcVGZjGVrLlL8+SXVTUiFa2Kxb0Nm9xRubvC9Ozny4eOUq3v/wY6SSMXQ0x5CiQUoojlwpgKs37mLw/qgQ7CRhPvfs0zh0aK8Q+nwP9BUgLIrlGCNBhhWOmk/m+eWr13D91m2xDQi7YvnAw3T48D4FL3l17F2It2TvR/AufeGWVilpl8FyelWlF3+PWMtsrohstojF1TTmieQngZPjfGe0wgALc6bJm5yaJZUC6rgaoLJzKIBiPIh8MohCpE6UJ+2qKKuXr6LRF4ZvLQ9/toieti55NZC+QwlxYm+5GxTDvUrpcLrcrkmIl8Bqqrfx3/n+6JhEJkBDMoXWlmYt5Lvkt25cOorvsF+kdJ4WQ0QGpdO4fOkS3nnnXeE5u7p6JATFpbY36OA5IfZzaWnBJNqD1lLwc+SzoT4nvy+lAXu6yHwPyr+A9CIGOYOX8hv67Dxgh8PkemfQw1lqkVCbhHhnVifYLnUPYehegZ2qjT+8LLmegBhwAo4Xqftqz5AJwTMuJQaWF4TvD/6HZ6p06CTFI5PL4cSpk2hv61B0ejqBD2S7jUvyX49FNYyeASDf0/qAxf6aWx9sKFmNQrThO3jgD2/6s0FOvFaa6kEa+MeDbnmjWrul3MqBXxt+XLt5C2++/Y4gbpu7mhANcbgRwWq2gqs3BjE+MY1stiDKDDX/jxw6gGTCmRpyt1YXkNIVcZAi7ouqU8TkxLTMNwbvD2sf6KEduDc6cuQgdu3aKoREUyP1N6NuksZhE4m4dSqlfHU+5It5HWjRg5bXcGdwBNdu3cXo5DTmlpeFDDGFLBWADhPLQVYedcEqwiL8BuShUAr7tQ4psLTUgjgAf6mCUBGIVwKoLGcE2N6/YzfaucAm1cgFGfmAlGMn35GZiWeAFQNLSu4EuQMk6oMUHk4KKffACSozJN+LoGWppEDXDEAu3r1sUcjmcW9wEDdv3hDkjP0cLzIZkriyTP0fVbnHRix4k0m31PZjdn4ec7ML2LZ9q3C9EfInuRrJZMSpa21rFYlYkn9u8ms3sGXL9ey0HmC24/Km417wuKmnEofbT7s9tWYVNgHUl7NKztonnnXRoMiIkKAUL09q5tAbweyseWEz2/n+xR+9Vk3Ek5IJ4G380LGj4L/LTncjtcb9emMqfSDuvUCqEkBsMn3rPZ/rT/RCPXq7vVjdZAo692Rc0HklqoGqzWXT23/oTct91eTnPIaBl2Hd5SYhIAbdyPgEXv/lL5FOr2L75k71AjR4nl1Yw43bQ5iZXUKO778uoIA7dHA/6lMkz1LOgJgsv4C/JJWynKKSF6X6KDX/xRdnRTjVslvuQuwrkjhx4qiCjhKA1PIwCQcHciZEjNM/GVWYQw+fN3lrU9PzeOvdj/D5V+exspazIZNwZo5NUbU+VaYlZQ6ASojFQ7LUamxp0h4wV8mj7DdsKjl6WYpNZfOoZAsorWaxqaML2zf3C3pFFnk2nRXTQywGIkw42YxG5dvQ0NikQGJ2Y4YykrCZmHiHjYMW6aHU1cnWi0t3omkIvfLY0tnVjESpFpfmdS44kWSwGmTQiLE81Cxhh4bu65kRX8oJKCfM9JWnu+nWrVtQzOcQCQe1HkjFY+oFJYHhhmtaiLvB2oOaKOuMAq+ns+mlp3pnZ9ZTezYcPHVANwxPPHSEA47o63Cm4MxJmd2MZ0qCL41G2JfS5toIuvzp+1d/8tMqp0MkJXb19EjqnDeboDOuEbbD7JDeGyY1vx50tnezoPv1G8E07dfHsV7m88qHWqnK7+PMKGu7PqkAezR7y5amAEZ/79q9s44P5cSOmEkWGf6ARv+/fPNNDFwbQEtDQuxm+IOYml3E8OgMVtcohmQ+Z/t278LBA3sRj4Usk1AyIhYTMJgTOX5fSvFRQY0/L3x7SUJCGmlTWChnlmPHjj6EXbu3ob291YKVgxnCt2RmYdohEp0NU/qBEuQUWS3hxq27+Ou/ex0XL19TnyZQdTSozEicYi5PhAiX7LLL1WsMBX0q8fbtoUJ0o742+xAGMd/7xNS0XI8W5xc19Ojt7JKXHKey/KwTsTgaUw2aGgoHSrCzJ4Qr2XeZu+vw0FiGgUeYFT9jTh95oPhrmm7U19drmMH35fV0/ODJO2SmI6GWQwXu8KgOsH65mlchKUzUh2FW3dLfr0uAYq1zC4ti5lOQmNITm/t6sH/vbrsAuPd0jYXBK71my6qrjZVaLWn82vSSwxmvcfKGWArcWtA9CGA2ASeHuPLmHtxpOqsvTwpe5bWk4ynJZwHp+1d/8rMqm2I+/C39WyXkw92Rp+TkQcDM9mj9zfx/hpqO5KrSzmWt9fS7Mb3Xns96mvb+vJaZprlo6dtj1tuD0287RoKyqcCSNnrXxeD+x14B/1d6faKgfHPhIj786EMszs1oT0f/bFofr6YpH+dDPkcLqKqImIf270U4EkAms6IbVfsktwfiw+OCk46b9PS7PzyKW3fugpLuVKxi49zV0YHjx45iy9Y+ETzJySM2kK9YatAsxzgooMxEnR/BcFDcMh7sT748i7/+219gbGRSzOf25mb0dndIuJfVyPjEDCYm52RbTOKxL2AiqcQgHn/oMA7u3Y3m+qQCg2BvHtjxyWnZK4+OT4gixBKtq7tLjAJSdgQmps4M1dTkt2YkYUlnkPNGxTO+fk0UTZHKJnG8zU1+j4eMWYliVCylPQsqb4yeWUtjamJClztRJgQkk0bECflGvwK+vjt376ovZM/HKefy8qokQpaXV7Sfq1ZLOLR/Hx4+dQJ+CSBbneShKR+oxryyZ0OGqO1FOSVWFcV37IZwVk89MB94QAdlw+RyvTK1vpVzEDPBcSoyDr+pab+juWll8Ic//VGVB6m7t0cUDz4M3lC0d/V+1OyZXNBt3HlszHb8tbb8ji/nrRY2+oHZf3uwzjaEt0WMbeQ89V2Pc+j+fO0B2sOyns4TLHTVuZjlxoInGk5vP+DD8uoarg4MSE+SEnQ8hPOLK8jkOV0yxxhO63Zs24pt2/rlJ835IROK5+oivRDJ5BWli0LvMXLfZmfnsbS0JCQFPzwyx0+cPI6eTeaLzgeufVcggGjIHGN44AJhAy3TKlzBF4ngV2+/j1+8/gbKuQL62juwe/tW7Ni6RVKCpMfcvz+Kb769jJGRCZVd5LfJMSkUwMF9u/HEI6fQ206wsUGs5uYXMTU9i9VMFoNDQ1hYXMCx40exfcd2W9ZLJdsZa1CCkOYaNEoRodjkMmyqR4cmSuSxKqBbEcWKjIhs+MqSqEGUWiT207y/iU4yjRnq6dBJaGJ8XON9PgNmVPnMqVQ26BvlKe4ODuoSoskLvclV2QTqsLBITmFBLJh9u3fiO48/JjaH4XnMl8FbdnsZ1FoR92+1gHHlUW1ewLWQiSqvAxXsgvfOq3fO19tDQyPpO9ck7Q0wYisHtypzxqcMNm+N4Pvhq09VycHq27RZfgTSLCEC3LmceGrC3tSnJmPmyszai3FLR0Nnuyyj4LKbxHsztWS5obldT44GT7WZi/0B6+VcUyukm8FzVIe7TOelOX3XWo/g/RlDV3C3xAPCOnt5ZQUjY+O4PXgPYxPTWMtQWMgvtxqqQZM0ygzH6ZmkthmUBE+7B8i1QZo6oWtpccyoE8Myi6UlJ5yN9Un09/cLwkTZOJaILMdsUmiqZZ4+JF8T7aGF+oAPP3/zLXz4yedoSaWwr38Ltm6m42uDmNH0R5hfWMbw0JiCb2kljRxFgwRuqWJH/2Z895nvYMeWPoSYkcpVCcvOzC1q3H7rzm2xsh8+fQqbtmwygq7EnszFxlSzgwpCIo1UOlJI1u2ZKIegS6dE086KKiLJ24vQXJYEoYKOxF1p4JCPYLqaFEeanZnB1OSkmObKdFTFZpaUB0NFQU1b5Hv37+vPcLjFQGUvya9NKhCfcS6zhiOH9uOVl16UIpy0IBVctkBfP6MuYz04dqzlCQ/UrHaI8ECHbNoYYEJBObMSxYCbS3jzBW81YGfUvOrkJOzcZXmb88yZunfW+rwf/5MXqtRNbG/v0IPgDUT5O/YEXobzbjuvr1Oz6cwJrQxcNywkBtHi3zWo+qdjZ3uVpVcOejeQW45bQ+uUmVwkeYnMBjO2CHd46NrNZpnThbr7J4cE0sXgH5aKtCEb+Gd5cMh4ZtDdunsPi8uryLKnqwb04RLhUBcybzX9dV4cfD2SqyuqjOChlGupuGAUY+UylcMA+6ekCGMxTf24KObXZcnEXoXTLAovUQ6CAxWPErSwvIy/f/NtnL94CVu7O3Bg+xZ0tjTCH/Qhnc9jkfZcHIoU2fusYmJ6HivZokmrV4ro627HM0+ewe6dW5WhuYdi2byyzDJzBddv3EQ6u4bHn3gMm7ds9hasCjpmYZu+5V2wUdmNdlOGOfT2TYJ1cSxOJW0HupbYbbms3tUsg3mGCGi2M8ThAUfl9LNgT8lLhkGuIYm0YUoSFeLFwMX5yOioKElkxfOi4jCH1RdLWWXKbBpPPHYav/njf4pEhP50pl5nM4P1i7rWz20QGlpfXxmJ1WtEeOkJr+klD3eOLMic9IIjdXtTeYNCemAPL5taRvN6Ots7mpw+B3kcXPn+9//1f67G4wkj/ckJxgBXddzxkIbyawOUjXr6XtnhBZ3AqG6f5AWdZaT1G2h9IOo9JqtJjbXLoLOntw4Ts4dopECWM+uTUH3tDVNVHRC3Y9F3dRQU4R5d9LL8401Nc4+vvv4aV2/eossSfLKnomaHlVbMUPzrmp46KyjdEaxDucAWI9qaa97UNkk2cSQynjnx8v47vx7Fhai83NbeLgQGd008nIRWySW0VMTM3Bx++e4HuHr9Onb0dWHflm40p2LiGi5QdoE6kcUygoEQsrkS7twfw8xSWr55dVX2ks04c+Zh7NrVL9YBDz3dYtIrWayuZiTgw37qzJlHsXVbvw6x+fsZq0AWxNxF1ha7Zr/FZa8meJKXsPKfnwkV3QLymDCfAva+nAmY/midSVFQdr1YwPwcjSDNjZclKgcprICyWWqtrmpNMTUzi6GhIfkd8IdstVvbZEpCJAqNTwg+iIaDkhj86e/8NhqSCVSdnZhrXB6cnLuLc+Oezgsim3+4ispVUA9mOW9hvn4oNwaaPnvnArtejdmZ8TIgqUkUmOJzZ+CxD/b92f/1f1RFha9Z6xqsWCYizrdgY99m6wBPy2SDpgT/PkWFFHROP9Gh0W2g4kwNrXb0oKWubfXqbiuSLaV7D8RNLrXjM5PEjaWuHmZtkOJwi26LZ6Xo+vLdQ2vygMwuzOOd997HjTt3pXrGoAtScCgSM3lA5zcn9xkuW6WxQaEblpoVgXN5G9uIeb0sNrkHm4Txd3mIPQlDHsZUql7B10L9yuYmNNbT14/ZriLpBYooXbl+Hf1drdi/tRc97ZTY82NukQv0ZT3eeLwe2XwFV27ew8Tckmx766pltDbX4/iJI9i7dwfq6w0oTG+IlaVVrUTuD97XB3/48EGxxlUWM8M7VoGIqp7bLQNNowmrWCQXT5ccN4HV/SM5C1bUpK+UFXCcXpq9sPWwvFCYPek5z0zHi4jTX7usIBQUe056AFK4l9qjvOw5fCKyhc+Lk2FaJk9PT0mugrvBo0cO4/d/9jtaG5ji2HqWYubbWEN6l7G3ntB/cwgT17y4C9O7wx9EoEjd22UCbziof6ostuEJz6FcW11m9LwnKEjFGQLBzrU+77/85z81DL9Lqzb0sAj3TOa9vkrfV698fXhhfZcFIl+aiHwb9nvei2RkPFhrb8h0LqBq2bH2NdbHshtvKmVfT9RnQ9BZK2h7Fg+oWisgvN7Z3ej0SSNK5fadQU0CBVbzh3Sr6gavC4KWxlyKU/WKVBQvsRLZLi+6lVXBo8wNxhjh/KcacAccYIbgtJOlqIm62h3B0rOjrRWbe7vQ2dqsZS+1Rt797EtcuXETbY0pHNi5GQd39aMhEZE+CvubumAE0UQDxqYX8e3Vm1hYpQFmBIFqCQ2pOA4d2o+9u3egqale5St1UuZn56RZOTI8qrJ4167dyiDWn/G9OwlFgXkpbW72Y8xWXs9mZ8TUvVgtyLSE/SR3k1Ltqkp+n8gQzyTSelkLOma56ZlpPQP6MnDPmSuUNYi6PzSC0dExBa54ccmYhHK5JwyFIhrcUCCXAkucErN837NrB372+/+jkCk6bg6kXDOh3DBet/NiD95jq6hiceXkr0/ZddYoJ+8cYE0ef72F8gKLQeexEv7fur78SdPzqu75pnu6e7bu6Z6Z1ixaZqQZyTYgGYHBKMFV+TWp/Hv5IUXhhMWAcQgxCRSWhG3JcmwwEIyxNNpmX3rf9y11zrnnee77TmuqpN6+7/3e5a7nnnuvoz6sEcB1GGzEc0cIzWYz7LSAHH3nW/9FPqWjdPYesh5NWdxcqgZH/2NYyW4BlKK7WWu7II/YzkVzHaHV7FQy0I0TgsmQ0qt/06g0/i4ieRkttbymiKEius1nBtqEMXyLS+XnP/9FefDwMes/Wwh7gM7tYiyBrDAEahhoIzq0Ucg+LYgdiT3OEUADGBxQQDV6alEIc0mAL/Qaogbh5iNsg6ByUvbOTjna3y0Xzp8rL794rbx0DXSx8fIP//LL8rOf/1sZHjoq169Nl69+5Va5Nn2h7G1p9AK88ebuYfnXjz4tH316r+wcYnQBZoeUMjVxtrz51TfKl167Vc6cEVsEnmEJg1jX1jiqDv735iu3yuTUBU48Jutk+ETs4RbUn3N4P80a7uMOoxMcIxz2oHTYoYD5mwecGg0PhQ5uIJlapDIgMwP1t/n5OZYAMDL+ydPZMr+wXD5DU/HSKp8xcmnsDJ+g0p3hfcfvscthbX2VioBcGNcFT/6f/9N/LDduXGdOhxEjIlIourHQyylArgJVj/xMntHghyD+rEzavBMrvuPijWNYwfAWEAMMEpqFQjbXiQCZYpWZUzWCS3/57f961EkeLdhKYKoy5hBT3i62lCRQRRfdlC5feAZhfHFWdiGOTRnpOdks2UY05HNsiiqGCzvQ47bV1V0xgcln44RYV3XICVTgE2JmBdpyUFLAIpDZeUwK3mJNbG1jq2zt7GhvAwjHGAdw5gwZ+mTpw2rR2ICQi1HzWvPMeg02taA1aG9f6FVQgxAqcRcEFnZgze/Rfnlu6nx58/VfKV/5ypfLvccz5Uc//QcuYTk9drJcfe5iufbcNNn0mIjNHeHwDvcfloWVVSKy586MlTMjw+Xq9MXyW1/7jfLqrZtceoKaFpQN/ERssX1w/2Gsmb5JcAcMJEz+8u5u7rtLZaFaGqqIsowbrg/XBGeC5R7/+I//xLXTV65dJXoJsAhj0WGgEHIBTMBkarwGVLdPPv6kfPYZyhcrbClDfAQFxTlhhB5We0H5UGBneWZzg+PqQQv79a++zhVg2Ox7YWqS3Fagl5yx6WleDPcN5zWQTTIcs2zM003MEgVIHkAlRFU1NoWruZsgNLQ6GZcEuCGWIzlUSvGYE+sPR/D91V/8Xie8tPb3HFbWuUABRUAmdNxDMvOL+wqtBymrUv9WicqZpiP0TbG0fVX7u94vRYXSUUGdIUZoV7duEuOIOSYRggrG1dRl7mfDAsftHY6/W1hYKTNz8+UJ6lvr6xQMdIpz1hA+F3kN4HUWuUc06PSk2CW4yaRWbWKHwG7Z3t6lh8LULgAKu7sKy1jKhcEqh+X0yHD58q2Xy1u/8/VyZny8/PzfPiy3b39UVleWOdcMA1UhkNg9gNwMnpn7JA6w/klKN3FmtLx28+Xy1te/Xp6/dpXgB0LK5aWlMotFjE8eMzzF2uNXXnlFi0zGTjF3hZBUPlbkJB1PEXAxcxtu8Tmk98FrcJ/+13e/y9raOfTIkVd5hiAIGDwAi2Cg4PmwOvnRo0dUOhDEBxhcdAKGS14BRXVwOi+cHyfQBIXd3Nqgl1xdXS4Xpy6Ut976ennrrd/RbFZMtz59mkrBCXY1EgrcIRBIcSbtzYRZOP2wl0q+IiIk4RW8Dygbpelg9d7kNALGiOg6cjtMJggZp5dVylVTpL/57jc74aWVoePZnqGfiJ3CTs2plgAAIABJREFU9DLqIs0rhcQnpcoKlmk5NaQV1STq42opUoLqBFZIZLupLlwG6dQ1mjjpzmQV48jByyPIMThSvW5lkfA1aVlYbXVUuKAd/83NL5cPP/q4PH7ytGyAtxjQCDmW2GUAUxWj0bVJdkDEE3QtfP7e7kFZX8ceAVB/BCPzP46c0z1CbjR8AttEB+X6tSvlP3zjd8utW69Q0R8+ekjofG5+jl5Zu8T3JOxhQJCnjIwOs5B/YXKcvNHf/PU3OSULBVsw+7HffXZmhsIOXuPLr9wo16+/RHIwkFrsK1CcIZ4hIwGXfSrYEPFCzLAkn3MLy2MOuUDlL7/7XUL9wycxbEibYf0fyd1YlXz2XLlyRfnXh7/8sKyurZahYVDMsPVXBXjUh7H7YmpivJwfP0skHdEIpplBYQE8/dZvfa184xu/y9Yr1pI5rkW7CgxUaJBxAHehOJCnJochP71as2VeFMNYKMmnGbN8Egnfng5oLn7NjprAQnBGdWtd3I/4cD67wdt//YdNS+JTM2iRLZ5P2hcXz0ToHbiOQRYVDqJaXXWrqVbS+aWL6XFz7NloZZLVNXiiAmizVD6WSM/653Ou4VG6Qlg82PX9vZ3y6MmDsr6+SkKA+r80FgAroPf2DssvfvEh876l1Q3OvyTJegBU9yT/w6xIkKrBzlB+hDmQKGsQL+NxdrehbMrt3CHPuiXLIxjXdlCGjg7L9IXz5RtvfZ1F3zNjozwO1iFjLTWYGGtrG/Rw6BsDsIDzR76EVdNAP6cvXSyvvnqr3Lh+g5Q1jD/AKirs4ENRGsgfcqrnLmsVNNge4xNTBI6al2vBeI1IbO0lWby3CMlBHQTy+fGnn5Xvvf0OiQJeQ61n17iKiIhAgH7llZvl8uXL5c7nn7M0AOWVomq779ipEYbRyOegfHDAYOXPz82xyRid5b/5G2+Wb/zuvy+nT2OWtqYGwMuJxRTGzGgylac76QBvYhga15OxjKp0kafxNbxsbWyq4Ji9GFMY4tWq18WAKaK+NgKhdNKZyDvf+Zs/qp7OAmsrURPGJMj1YKy+q2PASkfrHZSQGh+n92bvGeohfiU/uCmLq/35RCvcaqULAEZ1QIWYVPP0dwuOO6EY5wNxYsv/brlzB20994nWIRwCogi6Eba0wgrfuXO//Oxn/1xmF5a5PAwhJpSRo/0GqOWdKsMADDiTHyEFgIXDMjyk8X8bWwovUVvTQ4k8g2SB2Gh7eFCGy2E5NTJcvvr6V8pbX3uzXL50QU20Q1BcFVZZjN9FfogQVQ2RKNSPjCosw5h15FLoEIFn2dnaYe5IL/fwUVlcWuDQWZCxwbtEvfDq1RfK0LDqs0KzpHSyaUG98wQAeleFl1A6eN+19U0usMcSyx1MGovxHTS+KJjHJieDYvgKnidCceSamFTAPAkDikZHyunT2Dw7Vs6xt2+kjI6gwn9UFhfmGS6DSP1rr/9q+Xdv/Q5nocgjxYDgyiQ0wJYBugBRQtDoVGKuSY62nsEjDLowzpEUdV8TXf+hC5T/2MdRw9aYgeMiOssL3//en1Slo4WC+wtGuVFLx7b4WpHMcGQdl04Xl3rHa6+RPFPXpaafItyy0ufPk1Ido67xYInuRm7puNkXzHOziQqrxTktFI6D8vDB3XL79r8x7EJuRmRyZIxTxCBjdz6/Vx4/mS1bqMvtH5RNhJ5bO8rXdva0SRabeEjeFYkZCOT58+cIxSMsRfEZOR2UhvUshs4CZljLw3UcoQN7UF584Wr57Te/Wl69eb1MTY7Tg+3tbpMBopBbbBocx2wYKDyMBbriRTEbI+1sEyPQ0dWO+tf9B/SOWByJjoZrzz9fLl+5XKafw1BWhGnRGVKVLvWJeV5IGisBZdrY2CoLi8sFXfn//P9+TiPl64JEcwoYJ2HFemWG2ACYtMMQ+Rr3YfA5YnsT1pBhnudIOQWAZ2SYXg8TnjfWsU98wP13X/ryl0h0BkrKBaKRdhjSp+BbuWhAZOw4fDY8ao2AYhcfS2So1UZi51IB5w8TDFFJyKPRmzQ6VwwSReRzqG/rH+lMcgoByhBsfP/dPw/EXbkGBQHWJ8WiWYhr+EaGditMa1VXBe31kRFS5iKCQ8bm4jR/pB/G1iTWp+9R6zH+oSa+HBMnBLMiby3OdMDZkmLcXF7lYVlZWSqffvIRi7YAP7i/zGMeDgdldnaeudshhv/s7Jb1ja2yhpEBm2AWKGz0eUKJ8WCxZx3ehG0tMWgVFCoWS2NzrSKbyIeJ3WEobClXpi+VX3/j9fLaa6+USxcmy9goSg+74gUGYYm9dFA+HAS8SWyABX0vdnyL0jXMpliEllA65HU4AIq0CH2RW1174YVy8eJ0BTKUYTbwoApmEHo1UVuFYFw78k4srv/gxz8pn9+5V0ZGsb1H/EfW54aHysT5cUYQ8M7w+DinxfkF1q0owFg8CmWMIUJ4D7q+4eXOoDzDQbrqzQSJGqDRrVs3y9d/+2tqCsa65GA8qcYrQ84adS1oi+3EYb5DWm5T5bIqXVAPa/7nNVcqNchEBsOpg2+09nLKH7cDIT8NkkZEEGKniHjAEth7b//ZkSrpJnZa46nmHXdaeWaGVZMDytYj+yW57wgmU3tDP1zsv7+vdE2PAhWyVkdoqegoDz6KUNMKHbljLNMK67NPaB6dB1A8bZhVGIeSAfaxnRgeKftHg7KzX1hKAGVJ7SyCk1ESoAUnHQi0KbV24LqBanKLLKdiCSVlCObwDREFR0KcLJhMgJkfmE/z6ms3y+T5sywZjJ48wR48eWyRvM0jxXJJjESAkGKQEpQTnw/h5Tj12Xk2joLpgnOGsgBdxB4DrFA+P3VBvBnevKZ0BnoYRSAXRXGY0YRWVwHMgUIDRPmHn/1TmZtfZJiKa8O8nQsXLpTxCXSQjzMMFOd1QDIB7jVqlOBU4npQL713H0V7rFSTN8Em3nNnT5dxLLMp2Ht/kn10+Nv1Gy8xr8NOxUaQyK1g6OgQQimnECWDaFdzCmLiR8UvAnCz3KlsJeQRCHL9F7JfHU4qseB3tbk3jCQeHIwuEXLWcg/L4EfvfvvI9RnX2fDBrE+kAngWenfm9oO+Z72Vcj4rnXlq/dd9UfgovUrQbYqpRVBl9hfWS5qtyc7hdZMHVfyvSdJOfL3kARtMP759uywsLTGMg1WGJVcONmDT6OY2anuqtxlVRdEbhV+HjxRQFI7BQDg8IPsABHKWEgBAgLFPvp6mX+shFQoYwBPkcUAXb958pUxOniunxzAmHGugR7RgkUZQOZBab7T45CTGrI+OaajPzhZZErDQc3Pz7Gqfm59nLxo4mi9df7lcvDTNNVjgg6qZQ8dNJSp58LDQUDpwQ4koHx6U+bmF8tmdu+XR46fctw7PDw8MgzaJJR7T0+X0GXgm1N+GFTqCNYPwLnIpfDau4/HjmfL+Bz8mSokJdBB2kMXPnBopkxOny9HeNj05m3NPDFHp3njjV8lccSHcbBl5u8Lx7PDMrqtFWVmfHzKN+9YpE4RRzpiA8z1zO52p+Pd8bQrjstI5asRzZsd4TAOjjv34+9+J8LLLFKGABgJj4eeH4QqM3vjn2CbqobN237W42Kv9+KT9d/8sAKWrgvibPWy1Sk5cAVzk2NUzC+MrXLrCZcwVcRiqn1UrU9gNS3T37r1y//79KJajM3yPoQJCpoOj4bKxheZVrILe5RgCqPry8grDUlJ9uHddSofRB1BAMOkRJo2MaBwDW/kZnjUkE+gXxslNToxzcNK1q9Pl+vUXy9TkBN+HPjnMMcHwIHAsIZjiNpplAfQOOZH2g2MRJLiIEHQUxD/86DZZN/PzC+XipefKm2/+Zpm6cJECz67ooAA2TyeyOZSLSobaIud+aMEkmP8PHzwun31+h/vz0D0PcAm9fihDTIA2xy6D4GuOKF8DeIJrQN4Jb4DO9BNDJ+npPvjxT4nSYlAxooIx5HYjGMdwppwcHPD+QIkhVy+/fJ0Dn8DrdL+bWEyq9yG0w7ZWDQRK9Mah4EZmR1JlR7Q9849rChWieHiw12rK0S9aZTat16r16mhVwttJ/fN0MEQ66IH8yQ//4ggeyIpFu5cmdDUYNi6gM7sy4LgE9zu3ssWgx/yCMNQetWElZu67a9x3pQ00skLLEgNFVF7p87SCKo6GdW6sGiTdgRpRuSGsKPTiH/KNh48elSdPnpCZos2zJzQiYRdCOMR+Lz6QcsS6EVgWXhUMehPaaDiGHL1U+wcs8I5jG+swPmeP7BYyU5ALkgwNBgtmOI5ybsvk+Jly5cqFcuP6Na4xRpjIIvoQPCbGKGBuizbFAmA4CcEehrcE3QrUNOQs3o0wYGH88ZMn5eGDR+XuvQfl0vSV8muvv8FBr1xiEtci1FKT3AiGHMQ6Zqw+xti95aUyP4eO9Uf0nrvbezGuAuEyVjjgU0+wfYlEeeRaw0OxMx4d6EP8j8p3YkjdFSMYJjtMJtC/oCyzLE+M+05jNTZaLk1hhdiA5QF22qOeef0FbibCtQuiAEgCz4++PsygQThuhUQEq5ohi+cq6jWuSnYeAczZO1o2KT8xqNAhp1FMOaZm9fEzF6Qm0AR8wopcxji+wU/f+59HVozmcaQlLXuSMgiMURGy5nf1hQqXuArXBOgU3pmJ3YmZI+RDLuTQU2ikvFJb0tdqc3y8YclINCbkLDY/UUkbAOxEo3XeoqVBcu8xAgpB1aPOEkJsjQWV686du2V1fT06lbHJFFQwhFUD5niwwlCgpaVFQvdgmWCRBca0ozQARHNvF311B2X87CmSkPHA2RS6u8tccZueTm4WU4zPnhrhiAV0CVy5PFWuPT9NOhUHu8YiEYzHYzfB8JAmcI1gApdWZkE5we6AF1Tup+e3trZaFheXyt0798onn90pzz//UvnyV36ljEU+RUPFEB3KBuUBOXuX9UDwKbE8cpZEa4Sny7x+HV79c7gmepgTw+xi57KOKHSz9YcNsiBPg3yA70WixvmOnlQzL7oMPkVP4/IKzx+Ah4GUi+Ony/kzo2Uc95CealBefOmF8tLzz6e2M3wmgBINBiaBMJBGeZ5YIqJer5qSOBR1jInogC+JVd64TsgyN9TGDBYqFRxSRGMKUXWzXZZWh0yMb2A+LODJoy04IwWeLns5q5s8RyNzWjE5o59FUiN3RinVnZCVqimSajZ9pZblgJLhAWq4DRGm6NDOXMCm5Iei2YQH9UXXTt1Y0wVBQn0LOZcVHmEP+8wiN0JsCquu8z7gQgp0lJ8dHy/nxi+Uu/celzv3HpWNTS1f5NQu8hlXy87WBnM0FImx9wBeECwUCCKE9+TQoFy8cK5MTpzhw8Tv1tE7trZZNndAfrbSlTJ+aqRMT42Xy5cmy+UrU+XipSnOcUEIBiFUi4wsNltsiFhKaHFO9C5QPgh8ohthkytC4F/+8qPy6Wd3ymtf+kp59bUvU3mRW0JAYKRQzyMyu7bOQvzs3HyZmZljyIfVwioVBQkddbpdTGcGCQAe7CTHXQCoYXhXlS7ON4YYuSkaisU8j+McMOlrn/vy0E/nliB4OtC7Lp0/V6B4IDcjxEOu9+JL17iJlmE2u9PlAdlWBgVjPtvGTFjp7K3knayAoTDswdT90KgPy7amBSjy03twjx0Zemy8CFE6VkOzgxAROT7SEPxHPQCQ4outORh3yqUKurXZhegUMsLDKOTT6GnXzRiuxOusSEYse/GmJjTHcBvHxX10sw180dzIjHYyj8LaXF80M+cu/N1AInli3nlvJWIuecBRBgBTJqeQ84xxCO3DR7McyYDjTUycK1uA4udmOAYOtS+QcTFGAXndLpQOXuzgiDWmq1fQL4cibiF7Y3F5jXnQ5jYWduguQDnPnRotlybBOTzLGt+5iXMccAvhA2eR3fxh6THiALU5KB0WZ0AQYeXB7GAbTigdDOPS0grnt/z8X3/BoURvvPFmuX7jFQIv8Mi4pyAgA+V8OjNT5ucXmbNB+RAui+InilZGrjG/EWkEui1Qn4PCocmUIXtP6fSzpxBAaOXpUMCXJz8qC4sL6qOLzwLwBMIz2psuTGA5yGmOzsBo96tXn9O0MXBf8R+5o1BwgbscqARqWRgppyORWEg5MNCpyrTpYvBWKrTXSI4dLm5zi77MaFyFR+QasrwsJwQb7zcB2scC7RBejqYWSsfpX0B2aJFFZWIxlh3cHs0Qe8kqc0Q+ViGKZ0doYhdDvQBccFMzOlrfk97nuRJWtOM8nAyC2nxyXudifc7l5LpbUT2Hw4bzVSLBjg7lQLhm9NihqD0xeaEsLq2Xz+88LMsrGyRCg4kPFG8DrTwb66RhMa8zkMKWHUyEEmsDQMjLL14pU5MY24dQb7M8fjpXFpZXyvYOFm4pF4XSnYXSnT9XJsfPkruJ3MNRAX4+d+4Mw1pA56gDQgmxzcYzbaR4WCqpoiwEG88OyjQzM1t++eFt5kyvv/7VMnnhEsNJKNbTmdny+NHjMjMzU9bWN1hHZK3NvXMM4wtDaM5rhEAjz4xcGogkZl2iCI/+OC69DN4iQ69AE4nqJWVUDibOJR4mOKIoxSh8G9CD4xovnT9LpQMtDHsosCPiucsXuTaLoTZbhzQOEOGreb0jw2q9Ym9jTArzJDve10B9fY/VAxmk5pBvymJvgBYeZCWMYLpCoLF2APmrW7ogl8QHAtyjbAO9hNWCi8ZJeL6DX5ThUYehpoIp7Oi2+Ph9Vi4lomlGissRyd3JCzXYMitSnaBEy9Qm7GZL5UPV5DcELysb60BhsevrgdJFO87e/m55MjPD5tVTZ8bLzCxGwd0lfxJXgK7o+bmZMj8zwy5vGADMvNjYgsdT90AT2EGZvjhVbt24ViYnztKLLiyulnsPEEatcHwf9xMA7h8+Uc6AsHx+vEydP0eQhAKLuZKxXgmkbFz+2NhJMvfB4p+cnCjnJydIJAZCCqur/jUcV6grJp7NzS6UTz79vKyubZQXX7xO0AP50+OnT6mQsMAO1ZzbCVSBAY4x4ZEawPPiKWD0AO4/u+yHhzmVGbmzQYsqM0GQkNwo3HRe5IFVuDD3oVm+OHvl1Gi5cO50uTp9vkxPTwUaOijXrl0RUwUjKsCBjbmXUDqXAOTpwrtGmSnLsb0X1i/7n2b7qNu/RlGhdDTotOMAiFS6oeyjfNPBN9oWKysd5A7vwX88Pu7B++/8mbrFgj3SD+tyrJqVrp9TOXyrniy8oH6v4rs6ur2KSAqkC/RIhmdRyJwjsvgc8zt0sxVmttDRrT5KiB0u+zVSZoe9CqHllQvHiCO0Ojt+vuzuHZbHT+fLw4dPidIhjJk4f65srq9zjfAulhFubRK9XAcJmV0AeDBKshE6YVbljRcQCp2i8szOLZa79x6V5dX1so+cOJgbKAsAvQRyeX4C/E9YaYFDHAgU06X4wAgy6R7AyoI2hcZPhL1AShF2QQkBbuxwGNAaRyHcv/+Q7UljY2fL3MISxwUSBAnvw+L1AIgflsACCAI6CWBIm2cgMCgHAIiCEAHJBAqLz3FzpmXDSiVPEzwad2xLyBTCmXIWw1g59z8URGWD0XL21MkydW6MlDgUw69cvlSuXnmOITWXutSuhsg5o/aGyZ31PJSwd8JNRQNgDLl2G4OHIqdr/sBs2Xh9IjISNY1OBOlCi/wgb9xpwA5yeTqcq0PtwXvvfItNrPgH7bQwN09Sy3K1dcKWQDea/6/n2Ucprd1WRq79QsuOCbUB/NpK4XOtLERDo+AsF23QI41kj3zOlkwKJu6fTV9LjHFz7ZmV0wjxhFLMEwwB835lbYMgyuLSGutqsLwwTMuLi1Q8lCowxxGJ8erGOgEbo4AIqWBpsZjw5o1rVCQwOB49eloePn5K4R8Mi9nP9AKj+cZGyKpHQfzMacDmqsEpBFYHOu9jpAB8NvREopdxFEHZJ6yOPA/eGvklZkiCH7mCLonYrItoGlxL/qsT0gSoIO/EmDgQkQGu4BRw3x3ugYqFz0N/Gxt2UwsPzoleIELEOnPH07WCfGcaIJ8xcvl4fuhE9xYd5Kzw+KdGh8rZsWHWL6FsX3r1VpmcHGdnur0cARpeR0wAx4xR1uzC0/FeyfCT7+nzASBoL0jhlBRX4kedOiKFtYHHS42Q83Njh0GV7yhDGGzx7xUGyxgMPvj+n9W4zkqXFc4Fa/xOXqexTBobvdXTgNLVImHuToj3a35EY6moT655OIeAeCj+3udloCZfoJNWKzd+BpydONTVo+r8ZfngNZGn4PpAZkaodRILMU6d5WzJO/celrUNCN8+t/nsH+yQsY/i+GHMqgckv7G1KXpXrPmF0gFpxBiGmzeeJwiAbTNYUgIUdIDhPmNo0ASIoLVKKCRje83k+XH2xiESQTmAU5KpaG2cIcm47HJoxG3sT9jf3yELA2ElivggZgORBDGbiyZZDMd/6p+Tzgl9IIEZBoTFboAkyuvUMCJvgFyOC08iHFRu1FBVhLQsX9QQUveB6GEoYoXpo/8M9wxGDbQwjIAHtO7njtom5sZMnB0r05emyq2br5Qb119kFwJKJpSxkB0rHddNHx2W4UFTOnZvh4GvOVwUyL1tts61iXIIw08yf2LUQ6JDVu4w7+BRGaQxfDmdqaFkAmyqXv3kve8cOTezdtoLqdtW/7ICWAH14GRRjCBKoVSTsafC8XTx8qZZQZwTOlzNSBmOYaXyBal3O7cBKVz173genDwsq1JRNyObB6olcgF75EprGxssiJ85O1EOj4bKzOwid85BeCHECNsODnbZTIlBRAcoD6A+t77OcX54EJyBEgNGQT4GYfnGS9dose/cvVeezMyX3QMUutFlDuF1+CsmPjunMfl5FDWsIe0TiM50CDsUEPdGDPh91h3R3QD1ETKGovseSxigZYHKBtoaNtFioxDuh1kbZP5HmA6PhteZzqYCspSS3iqUzjkSe9c4tErDiwDe2IqzLhcDrTCcCAbDP5PlH+Fl9TZRV0UfopZuoHNDi0TwGfD6165cLi+9cK1MP3eJYThrkyiR0LtpUJJkUEOpQheiIK4R/RL2qDqnkgqUzvKrRZz6mb+zx06sFsu9KXwcFQInUlcdN7msIFJwOCuBA/rxo7/70yPWf4axoEL5QkYJHUrmv2eht1er7RDRDYDkHP9Yl8AAl0gk+244K52tnC9OCqg2nOZlFWLmkNEJus+BvLdAjNo1Re0FESXHQKg2iCZIbFHd2dkvp89OlJXVrfJ0dqHMzC6wwwDCCQXd2FglFQrlZ+Q8KBdwFdIJNF9qFRLCTYQyZ7Dx5tzpcvECZkCOMsR7PDNfVtY32VMgdFGMGk04RqgVrT5sMzkki4VTkE+BAjbG1h3kNd4GClAD1CgYMz4zrGne2WVhf2NjO5gyEOJosoxiPDvQef5QyDavxaGdlQ7PAAJLb8cCc+y3qEVvTXCGwomFoj0HVDxMfkZZgGP7VByHNzfSKFqeRzLa60rg8X6VSU6xVoco41QoGwBKKJcG2doLq6RRlS6iTHtCfo5zl6RUeF5WOiqa63T21FDm8HQdnCOckPUChjbjGw6vc8plx2WZHbwfOR1BBkIqctG+KXgw+AdLXIEP98YxIY5eOTE4aQHxYOmyQ+nwkhrPxg1oIIpOKXskf5+RUZsw379+WGmvynqeZzKGBzT4QqU+GqJHYK9XgdDtsP0FSNzR4GRZWtooj5/OlvWtXZYK4JUQzqyuLJVdoHaA0EHn2tqi0mJCGNj0mPe4t7tD9gn2p8HbAW0kiri8Wu49eloWlrA00nsY1OulWf7IE2L/AgxCRAOc3Rte+dL0RSJ36BRXHqeBwLLKEOiT5WD/SF4LE4V39pijiqYmYKTOtAymhARH76ehU+gi6D8gd4SGnFARhXnWBGmkURtE4R5FaqFz9GxQuFA2KBzoalA65F6cI8NlJDHOoU5+OxH0NiGw3GSEeiRqecEzRZ0Sx9IZh4eqI/ub0tXQ0N6qcktbAdthnsNLN6iagMB7ypJOwxAc1TkXq7hGYkBVD56U3Arn11OBP3j3T/HIOyCJX+BwBm9EeGONbkpiNkqrxnNPWLjqphhCsRiyRPKdlS6Hh9zjFYruENWez7Pm+yFj9noMQ6ns8tpmrxjgOdxHF8E2N7/guhcW59j6Mjp6poC9tb19UGbml8viyjrrVqOwsiNDZWVpgfu1wZfi5p4tIJYHbHydnsYG0EmyVWCVOftkUAhqoPH1/uOZcuf+47Kyhp69AIoYVYQHj42xUD4SbyNGAoBS+7lYMoAij7JbHEKIf25wJZJ3Ylg0NEwgI/Vov+xiVJ7nMHpOTExqtvBZoPDJbcZJ8m7hgUhiDg9Gpgz5lVpuif+Q00HhMBzX4SUW0TAvhdKFV2Rdjf/pGPgeIBB3+PE1eA+8qGlj6pVjKBnhLbdD9UczMkVlgUrhZ81dE/MkKYTJ9UCScZ+tdPW9sbAmK0w3p5NUZ09oJfPXho+kgjyUTk7ODJQYLRBds7COrCcFD7BaiUrDUrJsbwIGvjsR8smGfXpGufPxjFrmE/cFhRGOEkEjaPtzrcTM40LpaggQQ0MppDsAUHbL4RFAFBTEZ8rq2joZ7mOnxjk5+dPP75fVDQAkB5xyDZBia31Nm13IrcTCECwdOaqjEibGz1LQkOiDrMv5/Ssr5FlubO+VB09mufADGAiVLfruWKCPURBqAg3zJJQqEEztVbexYxONPVOas6/kv/XFQYndVlwVLEAFM1csmBW1JpUslCYUAiTlrHBWNhKZh6x0MZyWS0Xi9fD6UKKTmCtj4rHCTAIzMcxWnMwoctNrS1FReFeEJJRXXsz754Q1ik8ZRWtP/zYKGYJ0nOAzLotBc1Tk5BAUbuLWN0+XQZJWUZb35KAoo6JBFMlK5/OrnvCDv/sTlgwYepGwrK/6p3zBSTTEgXMMY1qUPJDCSv9Ou2fMUImTCsQTD1a1i3baPpEa71YakyB9K50h8ipZAAAgAElEQVTeozocc7EE4Dg0YisPhVGlBoVTzlPloTgEltw6kJMx7nuW8/7PjWOa8Okyv7haPvr4c6J+GD576vQYc6/11RW2ubCZc3+fBWEcm7nV6dN8HYwXGk5B2MXfMMkYA3sOylDZPQTYAnRRYSU7m6PoSh479LnWgbCERAyJFs40U+S4gTpakWARvqPgKmVloSMYQ1FmcHMnBTimbjuVYM5F4rDHqMuT2bthIaR+Vs8b99cFiZmKEwRnKBBzuFA6HpPQvhSKfw+v6JxQ3g1oaCifpxcEiuiVY87RiHrTQknxzA3FDWF6U5HIPJpP91BKGDLOb7Vui2ocOV3EbrXgTpmJsSA5xKWR81AinkfeUCUAx8QApnA45R//4NtHDnNEm4nSAJkk2GkAiNkzM+TVTF526FZzA7L1Fdr54hSiIpRrtbyMVDoEdf5m0WpKKLEzyRrfM/xUYF+tP74xeuhRCB7jJ6umEJrCHV4GYAKoXIDUwXDY2TssM3OL5ePP7pStbeRB++RAoiN7HVOMiVRKaRHWIV/CV/wDCZm/39N+Ayg8SxfMh0c5qp1zM6PXives5gOq/WhamIAeNxZ2c191RMvMVUAufo5BQskDVompgpbQuSheEyCJGpbbcfTVuZm8EPcYsAteOZqWPp6Mv0lhrDj+ngtcI0dUThhhJN/bYP0GyESngMEPak50fke42AdG3FHg7gD2dMYokZxj+XvLF+9rIJNUNMWN/HOlIabljhK06B5AwZv67oYAtWrxM4L+RrQypqcZQBLWcKg6HU7AGm5loY6mWYF2r+aRSZDTAJsgeSIOt9JlZDN7N1+4Fc2e1rlcBlC489s9fvGZqPbzPTGTxQrq8NRlCeeCPncqZrSkmBmjjaLwqBjJcMB62oe3P2EYCDQQUDsAkt3tTa7+xTE55QoKu6lNLPhc9af5nFo/IIAljSpHI2t4WfdbxUPW+XlkXYOdfX/79y7/zO/N9PCYQ2tk2Ln6kgqvu2MhYH0yJsL7JNRRyialUxuR1jAPjyikrL1zaKJlTheesuaMhuRV5/NuBCuZoxUdR16weppKXglj4hJGLQF0i9lZZhxO0rPEvxxi1rQnKR2Bk5BnnQMVgO82HsDBY172mHbZ6RkECNXJGZt+8PyiSXuAOp1DSBcvGSrSEqsBL4eAWTl98r4gCKO9H6y6rVn1Toka5gp/hvuPU5oM8uBzcAM42IZbdFrfkrxhGtWQJpHleJw5YMw0qbsGgvKPPQb37j8qn3x+j53QqNNhXiOyxK31VRKe3aCInA0Kx9kXXjShOx8bFRRqqJXFixMF7fMcIiQxu6GBQ9aUZtRMUJD8tNC8AgH4bYqWzK6gLtalmg7BvPM8eacYqyClUMiIaVwCSPBV/+H3yOMQLqqpVEaIQEigl6Z/MQ+LcJIFcnjOUFQrl42y6VEOzWT4o/6vcUmBsrZQ0XFTW+zYIqns4arWHfMNPJ3PwZ5O79V91kiQ1q3C36fVAfxb+9gIW51SdXtOa06NK/n7H/0Pdo43wCIWHAL5SwRhv8lKmIvffWvi8Mq1OiudLY+UXIVevNaK6pvlPExhbBsjYaXzEBs8CtfmfOy+d8vegucVLfM4By7zwGAh0tIGXB7y4OGT8tnd+xyft7N3UEbHTpXD/V0qHQeLsiamXBGUKSiPeZ4CRTynRSwSAA3su0r0No2n0/Q1j7iwF9QTb2gwn0sNJ7vT1mqolEL3WgSOnEZ1NniRJmCC9pWbMUejcinXsjfC5GiuQgYlK8jUakAFo1/sE3gvhXeBSqeCMsJAAjAAUaKQbQAmK10rJXmDqoRcBsMMzVawpoxkBUqhpH9dw8NEojgu0sKAGitdW9sdChfpCAErezeGh63HDtfuSc7ZAeVn3U0PIrz/yXvfZnhZXa5dbHTf9jlkOTTsu3R/WAs7lc52XHRchJXOFK+suH6/lE9rmKyI8HJUVLK9AwCK4r6vwYro4+QSA71cFDTVcIriJhYiHpat3b3y6NGMgJRdza2k4eD+tS3W3+g1wXiJ3BKhLkMjsGccenLqE+21uqU5RTlCSHi5iCCseP4bmTLhLWu+l7JhXs8zFttpffuD012zKpxToL7G4jW9FsLDqLXZowH+R97mgUKxIcdLHlvOJ4U1l1GJqM7cxXGzVHLo2Dxad/S6w18OKk4QfAzKrlS0HCLm3rdnUqPEOvHxslLk8LJ621g6os9oIxbsePwZkEc8NxgUR1v+jKwbjtocZeXzGPzfHyqns4eowh+1Dods+WbYUzlEpFBTqNDvJk6cwr18XDyZtjQPf8+K5/DQeZ293u6ucibH1ThX3yi4diutSxpZQX1NVlgKLfeHYxwa2BroH9OSebTboLb15Ol8uf3pHe4hB1dyBFOsTpSyvbHKEQw0NFG8zmUU5G44d8xBIWM+trOeHMayyUYsgGerk5AzfcjhsSN7hjcxNSweSh05X/UrwZsVV1Iyz0GsHDtngEP5G56ZQ8UhDD6qnk7fCyxBOOl8DgBKFMCj75JwfjD6KcAuWwDdRhjpUkBFIwX/+z01pAuvXj1byoe87VVzKluNq8qn8f6MOB7zuhoNRCyeI6EcXmqCWnTHxzBiy2jC7Cogx2uIGLjvzeyMsvG3fFOOf/r+n3fCS4dwOBDHvoVnyiEhhAoWDNw/EVJi0Qc4Hntt6CstwjCAFUH5UsJomI3jCsjYozC7dw7f471qj8Df1AQpxAyARKzHQo4XJQhYnXrxwfE0W0ZdB6jPKSdD/A6l801B5zeUDnWy2fnl8snnd8qTmYUCRj68FNDLna11hpdk5oTSga6E/3zPwHsEG0RKrmFKAhyMACtPE+untTUplhKCKa8RTPa6tSimpFVgpHU4eziHBFPoMu6fOs1FSNYWVbFF3LUNQMQK5n4v1txYpJYnE/Tvn023Mqs/aoiRR8uLqq4mT4k9fYLISfsyw96haCYRh9G3EJN7mRSospBk+aVHwWg3GGNF7nu2HBjkFIkofQ6Loz7a5F0PgmlLlKukYymvPAY0YXxjcn/k+jlyoy78+Ad/Sk+XwzsCIqw/aCoUZovYGwr9E2CCLStuQXdOhc5p5ElU2ujsxWsyM0TsiaHYcSZL5jYVe0+8H0qHXCQrWxesaZOhswXLeZ7dO95X2+XxzCK0pNJjW2oMFUK/2y9vfyqC8j7KJto5gN0HAFQgkDQKoXhQKvzM8XpRyoDCoYAOHdE9iLmSAbFkK6nyWUw7C6GS82jDoPKwm06ISeAy6nB16pU4kPJqLnKDfhU5HKF9wf/DI/J89HbhnQiQRA5INNKskWD1w4OK/xlTkKNeakRSSu6idnT5wyvGXBqHaRlYUCBugW50LdfanomoU65Wc7IK3ysVOU7Z+ukQaGDO/0Qp0L+sD/o5djblQUSxtUrnHkNpU0NrTm1YH465QhzB98H3/6ROA/MJOE/xVlUrVNNYdWEDybIg48Pxfgznsefy8ZiDRfglrweLrHDMlkE1LilntloVxQrPgBua64O2dDiOlc3hZPbSzuuYE7recqAwk+0lu/tUPkzrQlvPvYdPy8rqOmf9QxB3tjf5Wq32VeGXBijmXrCUEh6LNCx0ZA9Ul6oPlgx8/WfKER9qHfWtTgxnbiYhOzTJgiQacyr8hvA7pCT5mLmuamr0uFREeUApSRSrgzvJkkC057DGxlLCMFtzpCQxOyc8gK0+FTeMj+RAYS1zXW+tSfBH8xa6Igu76sTtKq10fSXIDsLHyjKaUyLLV/8rI6/sdbUXoON8/EPe2kojGRGJc3M/SxtKn6/TIkZXpLApJB28/+4fk5FiT4YPYov50DBDMXcHZAHGQFM/MBw45zYg9EJY/D5NO9ZxnG8x5znSw7dl8ffZ0khYG4hi4bPFasmt0cDm+ew5243TcXC/2DjJnA7eCS05QDJRzNZGHnSN3/7kTlleWePcE9wotJwAgJFXiJkaITAc4ReRDz4D3Qb4SuSPE7s0PIgCHPmQmRd10vCRIH1fPx8/O8zN71NvV/boOaRUHhf9bWEULPQkEVvpgu3vv1Ex7dHooQLphBJHeKrykcKtfjhXgQhPnOY8/9ZBoEGwbey5hd8gbaDzx+Ztqo1rrfZxyvNFv8s5VgZf9Hr8p6L2IficNA7aMW7iQT6ujKJn83RRZYMlVnwro/r3oq2sNmzrvZRZACnWSN9AKAqUjnPx4b1SeKiT0HgHnxwsKRSJeV9sgMnhA1pgcg1NH65NMXr43d43C5byPOReygmzsmVrZg/nvDOHq34flJBunh4x8sWDXdXeYucaJzjvHXIFFOaZ3H/wmI2gCMcgc/SSXECoGYy8ft/gsJLwcMjtgPShGxwjDkAVI8QOoXZjZzA4ZDiUx/Ge1RgnLGr6lZRA04ur8NaEXg+0KbMnFkd7TSiF8zx5O3k+HBfnpucvSJ5zIMNLMUoI0EezLBWCdkI7W/F4pjaIFvSKsdacqDqVuvetI7wio/A/OgSytaLhOTFs2lHyd90Bx00WG10MvxPtTnIFb549XXZCWems0H3wpCocebFtVIjPP4OBg7//0XeOKIwJ3akxceR0OEHwC6E8kA48LLXHyMvhAULYZKU93LP16GFOPf4BdPCDsufD65kjpcK2rb2shdj4FjJ7TV+Eb3UHoUxMD//dno+8zCPRuDgBOkb/wWhI6bA2eLesrG2V2x9/yvW+6IEDFVKhsTyOFhF2Z7ugfQZEaCz1OD8xwVENIEA7bCMhOd5Tw+jUnW2ho1nDRLYgnZOlH5OtlEHY4EW4Gu039ioGU8zIVwNpGDg2noZyxjCfbPio/8ind7b5Ocjn/Wzk0ZUq+LnjTKjIUNpwX1nhJFeBQKZCfVUR7yc8RnuodMdQutT830Z25Lfq993CSvZ2Pjfm+nEjcd5sds11vXRQLxCxM7B84hj24v4dR2uE/FGPAvCxfPLzUaeDUMuruMMgqvFYbm82BQSVNTKMF1BPV46nHUZ68pdDSSs0FM4PKie6COvkPY9YOzLw4QeNUK7GxpHX+fP7sb7CR5UuyAxJk8fUNIoVtSeIZILaZYWD8qEpFQp3cIB9APtle/eAyy0+v3uvzM0vcYIyjsnugoGIA+qs1udZqTGqb3r6crl08UI5ewYK13LAOnm4NlbGQsPanZzZDK3DvuZLRs9kgsL7m/PnEQONeeJw1N7eoEkdCOuaWFh7t07hvsGI4n6qY90TlGMK1gmxSyxw8rDylBbwjifw9tOeYpkY3xfmqiT0dL3cNYgCuWLZDyE9XSB/3DO5H7xcmurV93SSSf3LW3v6Hs7OwLm4lY6eNJTO31tJBx98/1sMLwVOQOlk0SGgmLjEsWNDw2z29Gx9MkLiBlupoHSgRZ0+hRmNY8HYQJ1Lk3wV+qlsAKE3hZ5eLkjSXtklyFwhjdnl+WJ5rtWbiSFCBQy2gl+rJRieRibFJrLIMgXyyiBBB7WsdVIfccoXxh5gvslnd+5zSBEJzBH7g5cqy3jA0AR9blNTU+Xq1avcXMM5HhywFV0anP4FRfWkKoeUHoffOjb60LSNi/Po+qBDKJpnU/hV8y4DINwOFGMVYk+Fa3lqwzJ3XGLW8veGAqr7wGWJlhJQmKOg3zx1CGudDO2wsPFLjVbmz8tGlMey0jkkjby5Ak2hEv3PrayczCbJLUBh5LkKLtBHfW0gljoY9BuyUMJAPQPS1DmwejnRSdfvuB9A97Pj6d575w+4KsuIoJtIDSPjRtiKE2BJ8/tywRrf472wjPBq2QW7DOCv9kgKTQCw1Mpuql+F8icydn4o/r6fNEvJWsKLz/CNyghmPncjpwgxXRLBHEcAIhjSeu/Bk/Lo6VxZX9+iklHhYjMOcrap8+fL9MULbGTl7nIOE8LIiLCXaW+ZFEJbhNwqYKFROK3zz2GLtxNn4ermTA0tdIJkGNv1LqGIac4jPj9WVcfDirdGsbtXj9JQ7LwHrtHKfK71/EzeDgXO13JMFFl/lVMcKUGD8Y97n599Pxf0vcke1PfUsiHrElPW0naqBvq0EDWnPh3DAC8MsgMULWZiamhU8pKHbU6PukywKusH8nQ+Udab9vZqcdNhon/v1ykclRKaW8h4mo2FEjYrso9vIMQ3sClOoF3Bx/SF2wA45/DF47jZclixfJM7N7ZjuQUA2YhkxoyBFhsP5ng7O5x8DC+HkehYdsEG2MMDjh3AxlXM8MDEL8wxIdARzZZK/Bsimc+NcHoqrGbPRZCkhmMx3yOBVr62rtK1wnh0MvIRtByveUDnWBRpLYuThQ9OKUOgpHDMwQNQMXnauWY2Fjyv2C7rnKZ63Kqs3VwrK5mNtO+FPU9GFLMht8K1KKD1seF1z96fZ/vqHDZaLrNR66cu+bMtvxxQG7m35d3zJNjGQwBKXk6pjuqxgx++/d+5y8D/jELyd5FDQfhh9XFSLpbCmxHlJIR+UnxE9miJxQI4vg60SNPE5N26aKX5hr5Q3zCzVcyYMGMFSm7EEiCDL5CymRg0PN/gyOFaNGA1dpRjBLq9IsLbQDEhfFTAYBOg5oZmVhTPzX5ByIiQ0kghtwdhRPqIiM1GF7PF9UNr4Zhipb4FVijTQAIDT/3Qq3tsoXA1ZPMMx4Qw6pipc4GtUZrRklE7UbpaNzYBHy5TjFpdhPD9/I0WPC3SsAC7FMQUoMcclZFuUQ6/DZRSIxO6fYXZWNcUIp6TZaQqbYfR8qzCyS10V8R1jd8xLNfEUda5qlk2P9v8nOgYDty/Geuugdr/4Hv/jdPAnOQ5gWbJIMIEhJpsygwmipRPoUq++VaofrKJtbke6YD3Grm0B4Q0AFBpKJkuBa81wdmDkZx/8uJiTwJeiwvM5+LCu38nSwMvksf1iZbm3rr8UJ2r4j2YesxxfAfKZelZU2eGnFbsbGftx4CC7XW3R06NmDFn3z1w8eEOL/shZt8g+Znlwq23qfcFr2+1o1W2w2kVstrOE96NpQGs4QpD5hyINK3EAKlhnqd4x7XUiCPYNTmPs6Dmr9kASWmlGv08yu/xPTBhwuG5n9FxHsznxHPuKV2OkL7I0+X0RXQ1d0dIXvO50kns52UiSqfo6fBCs1CgdHgzt34O2nYccwwtmM6J8LPoWnqtvaYfhEJMeY4Kk5ut734ljldow5EowvE3I5cOMe0lcXx4GjyXfqjph9L1DlowQeZj7AT3khTcPHs9MylaCCqPeHCEPC6OQJAneJRxngKBmoDos52bGeRvlCKF4dHCkqyykV1fp++37kdrf/EDZn4ZQ3WeCfeSFbaTkbDZ8MQ9D6TXy2JoUKNPDt0TEv2gabHLunFHa4hoRcssGX8+AYXmQfM1ZS/RjwxEFmh9acd5+/x+5+w5x/Rn5XtTFX2g6885ZzUwRnZ725+654CewUYEwN/6LCvUJYwTIBql0sHT4cWmc2EDC0d9nzpdYWCcpKeBWZlworls4Ity/JpzPrxfNa4Y50YBVReC0KF6a6LPrKuAtkD2kv6Zm1XTubvHr1reyJuy9eE+BK7G9TmEANKrp60s0U6kmxx9bF58n0b7IfSqgleH2xoNbJiYU2u+Ni1eaV5JUZ5O2VbeYZE7NlrY6eMQ+faYgB4ht+9NNPLPhqF1B2TBxSg/ezeiwUTitGiKAloZMqnP0VppxUw5IeDwNka/0cnaebT1WtnTSCLi3qe6a8678vVZgtr97HYmHPu+ntJlL5jvieVJX9veghz60/jHwhV7bLzeI+w9oYDG9N2//n3ab+QuCCkRu6NehvACI8QNqkDpcsgGAYdXNJDiMgI8GlkbQ8OE5QHtq7jbFneYWaG8DPNOBEHbu9ja+OTtRXURupku8Dq3y6FJBoYcVtqDaOdDQzhxcx2GcD5/WGoLhR6EbrYW3bdO+o7FTsCIFqY4VGtegcfKrUmdHKG19ueH7+ut4WXi/lnA3DLj8+mH1BYW3Bd7A97LdD/1ntisE/xXH1/ZS8oHgwDcySOTZ2h+PahsVVhbOcL5uZkx7hon7B5pTeU52ovGPbZ89EPAvjfrK/Ez4WOkGk0hbexaFJOVWV7XZaguQo77B+OC0lrmxELpGK0BG+DizEEZ/PBv/6A2seIXzo2gTCsrWmSP+pNzKoeIOJlMUK5uNUi0RgEzaJKVqV8+yNxMeyG7/mctYGN2W5CcY2bBs+D7NVLM8FsJxPDr5I3F3kC4Wz0khewomk9Fj9I56SHZEraVxl4R7XpkFzBpihxoVuQufQ/dhL4xMIh6BuG2ClnqbbNh8jVZ4RSCN+CARIG03L6GdtwY1GaV+H7Ks4qRYtZ9q+9JAHk+DGG6TdFNeRTS5DDM8pGfn59XP0x8RmlSDtpXuOzxsteicngtdygdDa/pi2ghTzW5rmJLJqoBT6Gn79/O9g6RYKdD4CJz0sD+fllb22Ate/D+239EGphfZAuEn113g8Lxxcz1VOjOYWZWQK6gDb6mQQ+/Po94aCclNkfXJTeepR96vqn0XqiNpJvuXNKf5QeUraIeonrxcAzXJ/G9PaYfNEjQmfJuj6n3pT1rHsEW07wckvH+BAnA55IbP7OCNUvbaor965bQR2ktcru+MfIx8V7nuc1S4xpF9wtz0UFOeQ6MHR1iN3ZJVuAEDTWAJT5E3tME7Sa8UoDIqVM+2PfMXUNxfPNq3xD171P+e84R+waNz/Mo7gcireACV4MY3eO0ITEcS+fXogXLh/EH6gw4yJwVq6gBJQMoIXQJ+98XFhbL4N3/8/sEUhwmZs+RFbHW7mLfty2AvaO9HpTOgp5vYkaUKmqZQhZ72BxK+qbZ4/SFMy/w00pkWVHnmv0EWeelnC5bQiKUwT91qImXeB2vrWNfoc2gqecX3Qb0paTWqX6WraVYMI2Q62vqh4R9S11HIgRRIr++H2b5enxeeq13u6u3y3xONwhrK6pD4qZaVWnDqKj+p992PE8dZiUwweAajDRe52du49WMQWsMzfJC79NDSLOC5fc/c6/ij8cpnY/bVTpSCWr3gWgkebBQ615xbi49ad0EPgdGfIGqU5YPFBFiZTRmoC4tLpXB23/1e6zTNQJyt0aEm4d/9gqZTWKlzOHCgKWGBlTYctjKOozIntIPxZ+Tf+5/336G4LRu8fw6ezF3mVso+8BP37I6NLNyqRMa9Up5INTQcjgplC/mVCYhbEansffsyWU5W6Tgz7SA9IWpCVrUsJJ394PORsn3NXtmGxKHpX6frbE9HN8TH6gmitRflhprEWLm860eNjydlT4LOF6D51HPpUda8DllA2KDlD34cQqWjbGfaVbaL1Rm9BmYOM2xXg3ogdI175jLFrondk72djzvQxkcnI9XhrE4jjH829tlaXG5zM3NS+k0l1FABt5sD2FiMX6PkkHO0xyLW9jxGiKgnMkhJXZ4CWuqjacCITLEb3ZJDh99TLvt46we8hOvbfLNyWUMXIPDWQtlFs4vFu68iFKroBh6BmTfabL0TI1axNUDaXSrLoji+5qFqD70hPyRlJCV2Cz9dNI5XMoKZgGzF6rezkhk6BEVjihyTIKueY4FL9jydRJW0JnCuouaGC5PKIvOLrH/cwRBQQxAra9EWZFyBOV70/fk+fU5jfDt8euzYah5XEZYI3/TeSsq0bHxvzxSIwNQzWDa01WDz82+agRA/yIVc19Ee+gHJokvLy2Xwd/99TfJvcxewdYoKwd+l72c35MFnkrLJsbWNYyHKs/nm944lfZ6Ci2zpZFLdnjWCWNqg6CAAQ3JafC/ldfeVnVC3bSar6XCdl8RsrBSSNjWs8+QNAtNk/9WaxM48awX8GvzZx2n9CLZtgK1rqV5uL5wWqHwe9eC+p6gCmXQwuq99IHjRMjqcXsXhTDG3wfLxABJrWsYojQCGzpnL3+cYh13zapmStI9otzXwB0B8S/LQF/pOp4uhcHeFGvPZGWkMSdFr6GpKtcozOzvMPB0MCOX+doyUo10xzpCuUNtuqgfdWNjg0DK2upaGfzgb/8Ak+MULnhxIwm9cqHO5WxNqZypwZEnEFtIdTOEDrFgGwIPL4efHd/3cy6jar45LbzTHmzdjLaAXWCFklq3r+T8pX1uTO8KYcrGxOGerVT3RkqiHH7xvIKTWPM7IpodcNwl5Mr0D9MfDiCFarmOZajd3iIGxFoQIeT2+Ba8vlHMwmSl91c+V9y7hKhVz4Guj7g3HtyrqDK6DdL3tTwQdUsrn+f7Z0V41qt4/Hj1RYp0KzFYhXMki3wOCF856zh4oDydBudTKcJAdQxyHL7Da437ycHnTGwF+wOhNi1NpAd5N0D8A6Kalre8097oZXfLlW5TAD/4PrZWEeU8KmUL5Hl0rWxscHX04Hv/W+GlBcwhJtwj6nRGNrl32w8oYv3s9n2jO2PpUiLs8AIn6LjXJ5tRPXvXGo4ctZpXtuxUumgIreCHQ5yeSc2hq42Hlc7nnb1lZoXAyNgj24r7PQ6Vn1FQerzm3fP55fd2PF/kQyIXtxpQtpw5NM/HsbHKUHYNrztNr42+x/eQmOD9CYHodrYBNc4i71v0hzGwyCMJ0jxOy0QOEwUmtYdSXxPetho8IzQhxFx5Jddf00u9pSGbecKyvWbnvgac6v3intDNwVsJyWU2m0JmP+usUHi9Ue5qPnqFeypzMHAcXq+urJbdbU1WWFhYKIP33vmjIxS5ccBMJIbSQbegIJyxESMZeEHc7qMiYRa4LJQ5YTYimf+eQzWPnD8uJOFxyGoIRoRfHJ7OXjq/154hgzb+7H4OYAPgkkO+qU78+1bcP9vr+cHk1/mhuK6pJS1t3ZXvW324QZPqF7odGuew2WWd7K1tTGo+E4TsbHDwmfm+ewZnvXdmt4S1Nr+0Ai5m5vTqYz5HH8efqZCtW3rga6GkvT3zFeQyAuzIArXB6nkbMSGHlC7c+/5zQGzds6EaBu98KFnFCuBJwzGQaH4MKhsOsEYrHaXrGQ03rFsvILcotc3PzZeVpZUaZnLuJb/bgeAAAA7TSURBVIrguAgXwO0qMcUWBzCcj99TgWL7SPYafQQUP7tLAMe1YFah8EqiYHzIcvumthxNFglJfTDfnfzzQTTo3x4hK5WF0p7AeV0NEZPR6IQpianRV1Y/2ONCOitaDgMbCQCTz4JgHe0XRrjczSE6V3crrT/f1+d73jcEfmY5JHZPXRbQqhBeZlJJmdV2a1xc5Kd6feQ+vF/iqlXBTWWfGq55s2ui9wkcCs+aJp75fBxRIdfy2ziFjBojUANzR7MR6XijIOtBc7TfPs7Gix2bawqvqQFavF8xpCijtTlYysqU65++nqAGdIbVMsfe26Nng9KtrayRaMLnhHENmH1ijceLBSColyv3tFkxYSGB5vmf3XkLF4UcGtG0x2gWsMGuGdxweITfWVihY85PLMzZovp7TRiTt84eyJY9h2M4jq1zRjitpH2P2xHkQOxyGOzzsiDaa+bj5dDP90HjHhpdTIrUGDM5N8LfsuJlRcqG0eGw882c31QDQisUrJFguORrcOjoPJqNuxHS4cllQE2HEkeSmED1bG3xRhRQ+cW5VVYeh20d+fDOOaZaaYp0HYAkUXdOyu9DXV2/ZZQU4WVuwSHYHM6EpbB4Xe1Ij1Df8l3TmjTX0p9drz3cZDXoMXtzZmaGSrexvlnW19aCBvb2H7I4bsttIXWrh1tr8PfKszzQPHfcaiuU49fq4oMIbCV2uJk9USVBB/iiToO8hBIraVMCHRQk3QxBvHb3Jmx7+FFfyewJLHj+2dfrXNYhaR+Y6XsxX68NUTY8VmqHkM3IdofptGGqXXhaUH5jleRc1s8pezp/Hr6y6H0c0z9CK8/SNASUz9VGU1xTcTODgV3ZPzS44bUcQZBOFtzNlhclpdOBIzXrAkr+TD+Pep8dCUU5hmlEEuzsiaTyrVtPTCUNkPJ+Oxs35XEDTukGQZnhP+utWGcq5eY9zjloRlFTDmfqcz+0V3lgk8fCUK7FhUUil5vr2IV4VAbv/s03WRz3mDxbfsxr9MPDBcKTaKqVGkh5s1ymScTd7CWyNbbS5RDPCiPmh9j6CmVa8REjul2QFsppwXXtTw885z7Oo3COViZ7HXx1/tCvGznEyQYiAykWMns0KzruiUsu2TpmA2Ol7FjzNENDx9ayS/ceZoOXFddRiRXPP3vwUT7PnNfS66Vx5D4/e652jkKGDTr4nL24Mm+qkXFTy0rfsNpAWCb6OZ8/X+UhI5wtz7IsyMQ2pfP76j0JWay5XyJGezIYCYBe2Y0yFriooXSMqsBAQbqSl3a2m17D2rzHbj9FfPlacT9BB0PatrS0JPRyc5s7DVEoJ+HZ1k7KpA5reAyHSbghFl6PZsDvAMAYraSdScNfcghnS5BDWCuBwjRtfLVCOlejdx1qiTRYLVrRJCOBZY4ORbMn6h5bk8HoBTjwFp0NmnKF38GY+G+dECt1H0R009gLGSJO/VRWxn7olIWB90DodIcexvF2Ryii7pWdXU3i8rVZmLN1rwBAKK6Xgzzz2sjPfG1V8INnacChec7I59I22Pxe/rqzs63R/vqfkQ1FFfjUO9g8a0shmvJ5N2Kjg7mW3ffODPFih4PC4Chb8RnGdDR3WARFC5+zu63eUbQyYfGJw/Sct/m+2tHYKRmvwGc7eoJC5We2vLxcZmdnybnc3ztoawTAvXTOhDdAicybs/C67uUHYxYJkJna3Br7CGpbf1T+c+iK7/s1ND8oNvfVIZ1C+ihAwWGU4qrab8FxSOPQpJ+LWdidk8l47PE/xvJRR3QYmD1zFpgW+rQZnb6WrGBZ6PT7LnJHZQsmvrxI5EIhiHqQO5wpinP1gKec62bv6c92J7qPrUUkjo8wVUvfHxeFeJkJX5CijLyC2c+9eqxKl2Ig1zVGvc/hM3DneYyC74SGkSflZ1TvETccNcQyK1195vZgtdNCQ2mpfLHrgceLXQK4Lkc4ezux5gzhZbR8Ofqy7EDpskfVFSsntDNxXglPBrnAc7N8PX36tCzML5SNjS0qHVMqMFLwDcbm4cLxFcqUcwfzMrNQGSSxx7AiniDxuD0IX4Qv1K+zJc+cT4MneL8FDSEXy7tROM1Ch/PNCKkV0kqE4+Dv+L3PE140C3EO0Y4TBl+LQ1ZbQfycQ0oLjUM7nWfrRgipjylgTQlslFA4hffGNGiMLXSolw0Kfpf5i44M8qAjC0JwdjuF+mOVrtK/wv16xgwikFRcq88eiF9clz1OPcfYPJR/XxXWA2LDw+ecOwNtPFaciqD+UDr/rs9xTUrXDEAb96GJYuJF2vD43jqsVQgu2pvl3ukKXmtvlsN2Xxfew3AyRlDi/aZV4rhPnjzhMpnt7b2ytbXJZ8zw0txKHMj1uByjOmTJJ+sbbSWqKKDXC0V4hmPjPytXzjF8DHEz5cUsSLWAHq0Uw0NCJfEaCv4RpkuD39nqhT6eSh9i08Cb4DNdtlCeJC/q8Nk3sI8W4ve+vqx0+JwMuNjjHAfCeCpkDjHNMvF104DxPu1RMPp5pK/bkYfvdTZu5ic3pC06yns1NUleIA2V2dOgCIpm2qGXja/eCFQ7j/KLob7RLuVQvu5QpwUMehuBigirk2F2SEbFNlIZ3p9KZ6dtZlHsmzdrh+coVEqXxw4Rz3wJcC6BMPgcDKJCwzWNZaDILo1YufB3/+O5xdApp0Su++E1eIaeco6/w3EhYoQx3d1BBCPwkXL+o3f+mPvp7GX6gECGqf2wrSAWtqY8J8oeOsFDWPE1e5UMomSrIaXWBVrwa04T+eTeLuJleRd8HpZUYPqzObdsqYjPpXWKGD57RoNAzr2yV7LC5Hjex7Ow98PPjtCnXCWHtXljaLWOdXk8lpkox7Rhc9jq0DffM1532v1QQ1sXs+21Is/AOIt8jdlbuSzgXFLNqRlFdWdFRC2hq9645OfqY2bP1dj6ElnNAVNBvApxL6e1UXM/Hu8HwA2El2EkquEKOaFiuY6LFwXLhGM3QpHUO3nIaMnRCI6jhaC673zOhjzjBKkg/SkBPaYQezoTTc/3AF+hbI8ePaLyaYwDBltFV8MH736L08CyIObQxqEe/p5DG9wkezG/Br8bGVM3go9JQ5emjVkZLID4G8aaOyyyUlmJhk9oV4K9C77iQvAkTp0a5Q312EArRxZOh7ctR4KnlNXBZ9jg+KH7Pvj8s5D7uBYcK0b2BhbCqmAsTsX4uxiy48+w5fM9sYerOUesevZ99+fi8/A7e+o64TqUxqWI/nPk+3u7A+Qh23i8HILyvKI80LiOFN9Orc5+0nmsjbC9Q2W+hMvi/aLSaQIyx4PUUfNJMe2+7a3NTEkREXSGYXCicKGdpv6LmSZ+LpYlGteoLfJ80bWCC6nze7DFqYvSM30JviifIZ5rtPP4vlmxIaPgWaJ0MD+/UHa2VUfm4C94OguYhcgPy2GNhdOezkBLFmjnTagxMawLAcCsFNwQQqXJAynSkOV2YyeO1/YdqArCUCbCC11YrMU6wiqqEe7P1mYfeYxcN8x5Iz4Hx2ZDYXh2eWJ9jgXFRsIPhzKZ2lVyeOwcMue6HaXTm4OcK+Js9vxZwH3Ps9L7s/0gqcghTQoD9YO8fQrNUkeBz7F6orQdSMIvldHhkqcLpSCg0pl5ic8JGmCe4EZhbIOUtGFHo+J53VDsICpLOfP5i2PZH8Cra2u5mMEhG3EfJ/xoZpkm0ChyxKBsEdxyNwDJ0CF/XIQa22vhUCJPs3LaiNI5xEM4QWRYpGzrCMdVYmTj1lZZWV0ta2trBdxLlgw4yv+oDN77norjtpp9YXNOY0+TQ8tW3G65mMMhn6QfugU3J6j5WD6+hc4Kkz2mQgXlcKhJnQQCyfwNI/SASmpDbBZWe1Cch/7W9qX5HDlwKEYZ4Hf2eqZtNQsu9FEK0jb2+JyzEmlTjtj9Dll9Lvne+FwdVjpk7ApWIx7T46QwsIaYorIEatcdd9cPG/EeeTGAFA3l9LlUBkkYDRtflYTkR2lYY2RGPzoBmAbjyw7K/jAkb26tVLFgm/Q6SeQlpXQ5ksjePqcO9dxpNbthcrunMOBdCpuOoaFTuT8Th5GRRO6n1MV2zufDboJYtU3m1s5uRfPh6Vyng3dbX18v+1g045wuC6uVzB9qAbG1zfmfQ0C8pp9T9W+IlRG/t7Xn/amDWfW9/+aOdQA7OhfE4KqD8D38pahHCBOcm9iiW6EtvFYmjJizIfCDcj5p4WxK50bNNnZB1+FZh60fy4+kE2YkpcuCkw1B9oy+Nt8Tv8dekM8iMSUsCC5FGKSggati0uqBPl42hAmlSMTi1EYVx2nvMdahE/FUZ18Tzx1IM6KbBJaYdmajZa/Gn9OGpRyasvwUXNTcppDvWbrMqhbklqTP9meK1pYI1AYEwqPWkk6MasjGkseLKdnWDXFUFcFQQXdVioIRgvyiMA7FQ35HQAVRFspeBlL8oLNS9B+SL9DCkYXHwp5LAFa0fn7nhDKHTTmnwueYjYHjCWwQYThPetbDQkMiHrTekz2FP8cAikLMEYaUVkp59hgvHnB0VWx3hjME4yPpsGZw/V0FyeFZC2t8n7JH9Pe+7mx8LFR4TTVMDh+flTKxNZKn+CIF9/Ga0LY6YQ0/jwGEqpVP8/iz6X+G38nSgehiVa7qWL02nJVKG+6j//k1dOzMKomnkJTFTsFfoRgwzvlfjQZC6aqxSsfhKvVaE0zzZCKPbOfnSP6IAIm39DCtia4c4x3I6RBeQvnw1fxghpc5tMMJObTD9ziY41XfQJyAC4AWdHtIzbpU06pDpqyIDAUjQXUoiLxNxfHmBTU8SDUat7Lg830+SsCHlSuSbQJgZ6+AmtO8WtuJ7nPH5GoX4Z3nab+cwJwcrmWP4HXN8jrHj2GruVGCth0KZqHKVjh7NwuOvXM2egLXepxAuWoKLpcaJiHKIZCRyvy5equIzPq+EaB9D/x7PpfIy1T/aywUGx6nJb5O3steLtjfNedzPFbhTGDuKZ3vUY2kQoNyNODpXUZL231RPtr3lLzemGnp68FXR29mMWUF9/3CVzZ6Dw+XEc56leGHZ0eHweLSIueibG5t8kwhv/8fk58RwHXivlMAAAAASUVORK5CYII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52E2AA-0847-D210-04C3-BE6BC0156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075239"/>
            <a:ext cx="6670788" cy="3473913"/>
          </a:xfrm>
          <a:prstGeom prst="rect">
            <a:avLst/>
          </a:prstGeom>
        </p:spPr>
      </p:pic>
      <p:pic>
        <p:nvPicPr>
          <p:cNvPr id="9" name="Picture 8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38684EAD-C761-4C55-BBF0-195B9AEDB0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115" y="2723672"/>
            <a:ext cx="4591685" cy="25336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D8DE40-4D98-2073-2B04-9FA0F5280D83}"/>
              </a:ext>
            </a:extLst>
          </p:cNvPr>
          <p:cNvSpPr txBox="1"/>
          <p:nvPr/>
        </p:nvSpPr>
        <p:spPr>
          <a:xfrm>
            <a:off x="6762115" y="2339791"/>
            <a:ext cx="3986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Effect on emissions</a:t>
            </a:r>
          </a:p>
        </p:txBody>
      </p:sp>
    </p:spTree>
    <p:extLst>
      <p:ext uri="{BB962C8B-B14F-4D97-AF65-F5344CB8AC3E}">
        <p14:creationId xmlns:p14="http://schemas.microsoft.com/office/powerpoint/2010/main" val="4135557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27196F-B80B-4ED5-9AB2-4F0EE8BE9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805" y="318995"/>
            <a:ext cx="9405395" cy="59128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sym typeface="Arial"/>
              </a:rPr>
              <a:t>Conclusions</a:t>
            </a:r>
          </a:p>
        </p:txBody>
      </p:sp>
      <p:sp>
        <p:nvSpPr>
          <p:cNvPr id="135" name="Google Shape;135;p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/>
              <a:t>8</a:t>
            </a:fld>
            <a:endParaRPr/>
          </a:p>
        </p:txBody>
      </p:sp>
      <p:sp>
        <p:nvSpPr>
          <p:cNvPr id="7" name="Google Shape;566;p8">
            <a:extLst>
              <a:ext uri="{FF2B5EF4-FFF2-40B4-BE49-F238E27FC236}">
                <a16:creationId xmlns:a16="http://schemas.microsoft.com/office/drawing/2014/main" id="{38D2719D-1A78-4B34-9F00-A4758304748D}"/>
              </a:ext>
            </a:extLst>
          </p:cNvPr>
          <p:cNvSpPr/>
          <p:nvPr/>
        </p:nvSpPr>
        <p:spPr>
          <a:xfrm>
            <a:off x="417400" y="366414"/>
            <a:ext cx="556485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52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chemeClr val="tx1"/>
              </a:solidFill>
              <a:latin typeface="Tw Cen MT" panose="020B0602020104020603" pitchFamily="34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88F54A-B8EB-0FCC-A3FE-416AFAAF928C}"/>
              </a:ext>
            </a:extLst>
          </p:cNvPr>
          <p:cNvSpPr txBox="1"/>
          <p:nvPr/>
        </p:nvSpPr>
        <p:spPr>
          <a:xfrm>
            <a:off x="838200" y="970259"/>
            <a:ext cx="105156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w Cen MT" panose="020B0602020104020603" pitchFamily="34" charset="0"/>
              </a:rPr>
              <a:t>Light duty EVs: good solution for developing countries:</a:t>
            </a:r>
          </a:p>
          <a:p>
            <a:pPr marL="631825" indent="-363538">
              <a:buSzPct val="70000"/>
              <a:buFont typeface="Wingdings" panose="05000000000000000000" pitchFamily="2" charset="2"/>
              <a:buChar char="ü"/>
            </a:pPr>
            <a:r>
              <a:rPr lang="en-US" sz="1800" dirty="0">
                <a:latin typeface="Tw Cen MT" panose="020B0602020104020603" pitchFamily="34" charset="0"/>
              </a:rPr>
              <a:t>flexibility </a:t>
            </a:r>
          </a:p>
          <a:p>
            <a:pPr marL="631825" indent="-363538">
              <a:buSzPct val="70000"/>
              <a:buFont typeface="Wingdings" panose="05000000000000000000" pitchFamily="2" charset="2"/>
              <a:buChar char="ü"/>
            </a:pPr>
            <a:r>
              <a:rPr lang="en-US" sz="1800" dirty="0">
                <a:latin typeface="Tw Cen MT" panose="020B0602020104020603" pitchFamily="34" charset="0"/>
              </a:rPr>
              <a:t>small dimensions </a:t>
            </a:r>
          </a:p>
          <a:p>
            <a:pPr marL="631825" indent="-363538">
              <a:buSzPct val="70000"/>
              <a:buFont typeface="Wingdings" panose="05000000000000000000" pitchFamily="2" charset="2"/>
              <a:buChar char="ü"/>
            </a:pPr>
            <a:r>
              <a:rPr lang="en-US" sz="1800" dirty="0">
                <a:latin typeface="Tw Cen MT" panose="020B0602020104020603" pitchFamily="34" charset="0"/>
              </a:rPr>
              <a:t>low investment requirements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Tw Cen MT" panose="020B0602020104020603" pitchFamily="34" charset="0"/>
              </a:rPr>
              <a:t>Healthy return on investment </a:t>
            </a:r>
          </a:p>
          <a:p>
            <a:pPr marL="631825" indent="-363538">
              <a:buSzPct val="70000"/>
              <a:buFont typeface="Wingdings" panose="05000000000000000000" pitchFamily="2" charset="2"/>
              <a:buChar char="ü"/>
            </a:pPr>
            <a:r>
              <a:rPr lang="en-US" sz="1800" dirty="0">
                <a:latin typeface="Tw Cen MT" panose="020B0602020104020603" pitchFamily="34" charset="0"/>
              </a:rPr>
              <a:t>no financial support is required for their promotion</a:t>
            </a:r>
          </a:p>
          <a:p>
            <a:pPr marL="2857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latin typeface="Tw Cen MT" panose="020B0602020104020603" pitchFamily="34" charset="0"/>
              </a:rPr>
              <a:t>Conversions of existing vehicles: generally profitable (at lower return rates)</a:t>
            </a:r>
          </a:p>
          <a:p>
            <a:pPr marL="631825" indent="-363538">
              <a:buSzPct val="70000"/>
              <a:buFont typeface="Wingdings" panose="05000000000000000000" pitchFamily="2" charset="2"/>
              <a:buChar char="ü"/>
            </a:pPr>
            <a:r>
              <a:rPr lang="en-US" sz="1800" dirty="0">
                <a:latin typeface="Tw Cen MT" panose="020B0602020104020603" pitchFamily="34" charset="0"/>
              </a:rPr>
              <a:t>old fossil-fuel-driven solutions are also profitable </a:t>
            </a:r>
          </a:p>
          <a:p>
            <a:pPr marL="631825" indent="-363538">
              <a:buSzPct val="70000"/>
              <a:buFont typeface="Wingdings" panose="05000000000000000000" pitchFamily="2" charset="2"/>
              <a:buChar char="ü"/>
            </a:pPr>
            <a:r>
              <a:rPr lang="en-US" sz="1800" dirty="0">
                <a:latin typeface="Tw Cen MT" panose="020B0602020104020603" pitchFamily="34" charset="0"/>
              </a:rPr>
              <a:t>conversions at scale can be expected only at the end of the useful lives of existing vehicles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Tw Cen MT" panose="020B0602020104020603" pitchFamily="34" charset="0"/>
              </a:rPr>
              <a:t>Lighter vehicles: very sensitive to demand forecasts</a:t>
            </a:r>
          </a:p>
          <a:p>
            <a:pPr marL="631825" indent="-363538">
              <a:buSzPct val="70000"/>
              <a:buFont typeface="Wingdings" panose="05000000000000000000" pitchFamily="2" charset="2"/>
              <a:buChar char="ü"/>
            </a:pPr>
            <a:r>
              <a:rPr lang="en-US" sz="1800" dirty="0">
                <a:latin typeface="Tw Cen MT" panose="020B0602020104020603" pitchFamily="34" charset="0"/>
              </a:rPr>
              <a:t> e-bikes in Dar es Salaam </a:t>
            </a:r>
          </a:p>
          <a:p>
            <a:pPr marL="631825" indent="-363538">
              <a:buSzPct val="70000"/>
              <a:buFont typeface="Wingdings" panose="05000000000000000000" pitchFamily="2" charset="2"/>
              <a:buChar char="ü"/>
            </a:pPr>
            <a:r>
              <a:rPr lang="en-US" sz="1800" dirty="0">
                <a:latin typeface="Tw Cen MT" panose="020B0602020104020603" pitchFamily="34" charset="0"/>
              </a:rPr>
              <a:t> e-cargo bikes in Latin America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Tw Cen MT" panose="020B0602020104020603" pitchFamily="34" charset="0"/>
              </a:rPr>
              <a:t>Prerequisites:</a:t>
            </a:r>
          </a:p>
          <a:p>
            <a:pPr marL="631825" indent="-363538">
              <a:buSzPct val="70000"/>
              <a:buFont typeface="Wingdings" panose="05000000000000000000" pitchFamily="2" charset="2"/>
              <a:buChar char="ü"/>
            </a:pPr>
            <a:r>
              <a:rPr lang="en-US" sz="1800" dirty="0">
                <a:latin typeface="Tw Cen MT" panose="020B0602020104020603" pitchFamily="34" charset="0"/>
              </a:rPr>
              <a:t>a well-functioning distribution network &amp; integration services (supported by an app)</a:t>
            </a:r>
          </a:p>
          <a:p>
            <a:pPr marL="631825" indent="-363538">
              <a:buSzPct val="70000"/>
              <a:buFont typeface="Wingdings" panose="05000000000000000000" pitchFamily="2" charset="2"/>
              <a:buChar char="ü"/>
            </a:pPr>
            <a:r>
              <a:rPr lang="en-US" sz="1800" dirty="0">
                <a:latin typeface="Tw Cen MT" panose="020B0602020104020603" pitchFamily="34" charset="0"/>
              </a:rPr>
              <a:t>collaborative business models</a:t>
            </a:r>
          </a:p>
          <a:p>
            <a:pPr marL="631825" indent="-363538">
              <a:buSzPct val="70000"/>
              <a:buFont typeface="Wingdings" panose="05000000000000000000" pitchFamily="2" charset="2"/>
              <a:buChar char="ü"/>
            </a:pPr>
            <a:r>
              <a:rPr lang="en-US" sz="1800" dirty="0">
                <a:latin typeface="Tw Cen MT" panose="020B0602020104020603" pitchFamily="34" charset="0"/>
              </a:rPr>
              <a:t>proper infrastructure planning (for charging &amp; accommodating the rather bulky e-cargo bikes) </a:t>
            </a:r>
          </a:p>
          <a:p>
            <a:pPr marL="631825" indent="-363538">
              <a:buSzPct val="70000"/>
              <a:buFont typeface="Wingdings" panose="05000000000000000000" pitchFamily="2" charset="2"/>
              <a:buChar char="ü"/>
            </a:pPr>
            <a:r>
              <a:rPr lang="en-US" sz="1800" dirty="0">
                <a:latin typeface="Tw Cen MT" panose="020B0602020104020603" pitchFamily="34" charset="0"/>
              </a:rPr>
              <a:t>supporting regulatory framework (e.g., technical standards, licensing, etc.)</a:t>
            </a:r>
          </a:p>
          <a:p>
            <a:pPr marL="631825" indent="-363538">
              <a:buSzPct val="70000"/>
              <a:buFont typeface="Wingdings" panose="05000000000000000000" pitchFamily="2" charset="2"/>
              <a:buChar char="ü"/>
            </a:pPr>
            <a:r>
              <a:rPr lang="en-US" sz="1800" dirty="0">
                <a:latin typeface="Tw Cen MT" panose="020B0602020104020603" pitchFamily="34" charset="0"/>
              </a:rPr>
              <a:t>awareness raising among investors/drivers</a:t>
            </a:r>
          </a:p>
        </p:txBody>
      </p:sp>
    </p:spTree>
    <p:extLst>
      <p:ext uri="{BB962C8B-B14F-4D97-AF65-F5344CB8AC3E}">
        <p14:creationId xmlns:p14="http://schemas.microsoft.com/office/powerpoint/2010/main" val="133583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/>
              <a:t>9</a:t>
            </a:fld>
            <a:endParaRPr/>
          </a:p>
        </p:txBody>
      </p:sp>
      <p:sp>
        <p:nvSpPr>
          <p:cNvPr id="120" name="Google Shape;120;p32"/>
          <p:cNvSpPr txBox="1"/>
          <p:nvPr/>
        </p:nvSpPr>
        <p:spPr>
          <a:xfrm>
            <a:off x="1265277" y="3245005"/>
            <a:ext cx="3530100" cy="249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Contact: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dirty="0">
                <a:solidFill>
                  <a:schemeClr val="dk1"/>
                </a:solidFill>
              </a:rPr>
              <a:t>George Panagakos</a:t>
            </a:r>
            <a:endParaRPr sz="20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2000" b="1" dirty="0">
                <a:solidFill>
                  <a:schemeClr val="dk1"/>
                </a:solidFill>
              </a:rPr>
              <a:t>+45 45 25 6514</a:t>
            </a:r>
            <a:endParaRPr sz="20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dirty="0">
                <a:solidFill>
                  <a:schemeClr val="dk1"/>
                </a:solidFill>
              </a:rPr>
              <a:t>geopan@dtu.dk</a:t>
            </a:r>
            <a:endParaRPr sz="20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sng" strike="noStrike" cap="none" dirty="0">
              <a:solidFill>
                <a:srgbClr val="59B7A7"/>
              </a:solidFill>
              <a:latin typeface="Arial"/>
              <a:ea typeface="Arial"/>
              <a:cs typeface="Arial"/>
              <a:sym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DTU logo – PRO|GRUPP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2984500"/>
            <a:ext cx="42291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D43E3CF6B1EE4FA7ACEDB30A31A4F0" ma:contentTypeVersion="20" ma:contentTypeDescription="Create a new document." ma:contentTypeScope="" ma:versionID="8c2f45a7fee1ae85507523dc3dc9a709">
  <xsd:schema xmlns:xsd="http://www.w3.org/2001/XMLSchema" xmlns:xs="http://www.w3.org/2001/XMLSchema" xmlns:p="http://schemas.microsoft.com/office/2006/metadata/properties" xmlns:ns2="215a232e-f6ff-4575-a963-d6d258efecd9" xmlns:ns3="a017f412-a15c-4631-9daa-1188d02d0288" targetNamespace="http://schemas.microsoft.com/office/2006/metadata/properties" ma:root="true" ma:fieldsID="883c564a8ec88e139434a3c9fd7d5b82" ns2:_="" ns3:_="">
    <xsd:import namespace="215a232e-f6ff-4575-a963-d6d258efecd9"/>
    <xsd:import namespace="a017f412-a15c-4631-9daa-1188d02d02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5a232e-f6ff-4575-a963-d6d258efec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6007f37-fbb9-4ec7-96b3-132c1b467a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17f412-a15c-4631-9daa-1188d02d028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68af094-d020-40c0-8063-69b1543ce6a0}" ma:internalName="TaxCatchAll" ma:showField="CatchAllData" ma:web="a017f412-a15c-4631-9daa-1188d02d02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15a232e-f6ff-4575-a963-d6d258efecd9">
      <Terms xmlns="http://schemas.microsoft.com/office/infopath/2007/PartnerControls"/>
    </lcf76f155ced4ddcb4097134ff3c332f>
    <TaxCatchAll xmlns="a017f412-a15c-4631-9daa-1188d02d0288" xsi:nil="true"/>
  </documentManagement>
</p:properties>
</file>

<file path=customXml/itemProps1.xml><?xml version="1.0" encoding="utf-8"?>
<ds:datastoreItem xmlns:ds="http://schemas.openxmlformats.org/officeDocument/2006/customXml" ds:itemID="{80ED0885-8005-4A8F-8D74-1A02F30FF1FE}"/>
</file>

<file path=customXml/itemProps2.xml><?xml version="1.0" encoding="utf-8"?>
<ds:datastoreItem xmlns:ds="http://schemas.openxmlformats.org/officeDocument/2006/customXml" ds:itemID="{FF4ADD32-3860-4CEC-9396-5818EA12103E}"/>
</file>

<file path=customXml/itemProps3.xml><?xml version="1.0" encoding="utf-8"?>
<ds:datastoreItem xmlns:ds="http://schemas.openxmlformats.org/officeDocument/2006/customXml" ds:itemID="{EB4519FC-9969-4A38-8D80-D28BF702ECC3}"/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462</Words>
  <Application>Microsoft Office PowerPoint</Application>
  <PresentationFormat>Widescreen</PresentationFormat>
  <Paragraphs>100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Tw Cen MT</vt:lpstr>
      <vt:lpstr>Twentieth Century</vt:lpstr>
      <vt:lpstr>Wingdings</vt:lpstr>
      <vt:lpstr>Office Theme</vt:lpstr>
      <vt:lpstr>PowerPoint Presentation</vt:lpstr>
      <vt:lpstr>The SOL+ impact assessment methodology</vt:lpstr>
      <vt:lpstr>The SOL+ decision tree</vt:lpstr>
      <vt:lpstr>Stakeholder input</vt:lpstr>
      <vt:lpstr>Expert input</vt:lpstr>
      <vt:lpstr>Optimising the scaled-up project</vt:lpstr>
      <vt:lpstr>Optimisation results</vt:lpstr>
      <vt:lpstr>Conclusions</vt:lpstr>
      <vt:lpstr>PowerPoint Presentation</vt:lpstr>
      <vt:lpstr>PowerPoint Presentation</vt:lpstr>
      <vt:lpstr>The remodeled Safa Tempo (passenger use)  Investor’s perspective  Input values</vt:lpstr>
      <vt:lpstr>The remodeled Safa Tempo (passenger use)  Investor’s perspective  Calculations</vt:lpstr>
      <vt:lpstr>The remodeled Safa Tempo (passenger use) – Sensitivity analysis</vt:lpstr>
      <vt:lpstr>The remodeled Safa Tempo (passenger use)  Existing operation  Input values</vt:lpstr>
      <vt:lpstr>The remodeled Safa Tempo (passenger use)  Existing operation  Calculations</vt:lpstr>
      <vt:lpstr>The remodeled Safa Tempo (passenger use)  After remodeling  Calculations</vt:lpstr>
      <vt:lpstr>The new e-3-wheeler design (waste collection)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E. Teko</dc:creator>
  <cp:lastModifiedBy>Georgios Panagakos</cp:lastModifiedBy>
  <cp:revision>32</cp:revision>
  <dcterms:created xsi:type="dcterms:W3CDTF">2019-08-22T15:44:25Z</dcterms:created>
  <dcterms:modified xsi:type="dcterms:W3CDTF">2024-06-23T16:46:21Z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0x010100A6D43E3CF6B1EE4FA7ACEDB30A31A4F0</vt:lpwstr>
  </property>
</Properties>
</file>